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00_4C80F5C9.xml" ContentType="application/vnd.ms-powerpoint.comments+xml"/>
  <Override PartName="/ppt/comments/modernComment_103_9B46F7E5.xml" ContentType="application/vnd.ms-powerpoint.comment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1" r:id="rId9"/>
    <p:sldId id="260" r:id="rId10"/>
    <p:sldId id="262" r:id="rId11"/>
    <p:sldId id="263" r:id="rId12"/>
    <p:sldId id="265" r:id="rId13"/>
    <p:sldId id="264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8B30769-CB3A-7F86-4B84-8E99AF52658D}" name="Alexandra Staubli" initials="AS" userId="S::Alexandra.Staubli@e4plus.ch::d7fc169a-57bc-4710-9fca-af69f4c0a60f" providerId="AD"/>
  <p188:author id="{E7341BF8-6D75-657B-EE7D-BF5B5C5B022E}" name="Moritz Kulawik" initials="MK" userId="S::Moritz.Kulawik@e4plus.ch::42ff85c5-74f2-4285-be3b-d44bbc6cf13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96" y="3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4PDCV01\Archiv$\Archiv%20Allgemein\Archiv%202023\23821%20Variantenvergleich%20Heizungsersatz%20Bramboden\01%20Dokumente\gMFH_Berechnungstool_Ersatz_Waermeerzeugung_Hote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4PDCV01\Daten$\02%20Mandate\021%20Betrieb%20IPB%20erneuerbar%20heizen%20(Los%201)\01%20Dokumente\IPB%20gross\IPB%20gross%20Unterlagen%20DE\Archiv\gMFH_Berechnungstool_Beispiel_Pr&#228;sentation_STW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CH" dirty="0"/>
              <a:t>Ölverbrauch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Objekt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Tabelle1!$A$2:$A$5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12800</c:v>
                </c:pt>
                <c:pt idx="1">
                  <c:v>14050</c:v>
                </c:pt>
                <c:pt idx="2">
                  <c:v>11300</c:v>
                </c:pt>
                <c:pt idx="3">
                  <c:v>12400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B1-49A9-9794-F9726EC57503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Objekt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Tabelle1!$A$2:$A$5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Tabelle1!$C$2:$C$5</c:f>
              <c:numCache>
                <c:formatCode>General</c:formatCode>
                <c:ptCount val="4"/>
                <c:pt idx="0">
                  <c:v>7200</c:v>
                </c:pt>
                <c:pt idx="1">
                  <c:v>8450</c:v>
                </c:pt>
                <c:pt idx="2">
                  <c:v>6700</c:v>
                </c:pt>
                <c:pt idx="3">
                  <c:v>7350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B1-49A9-9794-F9726EC575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07731360"/>
        <c:axId val="707734240"/>
      </c:barChart>
      <c:catAx>
        <c:axId val="707731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07734240"/>
        <c:crosses val="autoZero"/>
        <c:auto val="1"/>
        <c:lblAlgn val="ctr"/>
        <c:lblOffset val="100"/>
        <c:noMultiLvlLbl val="0"/>
      </c:catAx>
      <c:valAx>
        <c:axId val="70773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07731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'Grafik - Graphique'!$B$20</c:f>
              <c:strCache>
                <c:ptCount val="1"/>
                <c:pt idx="0">
                  <c:v>Energiekosten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'Grafik - Graphique'!$D$4:$G$4</c:f>
              <c:strCache>
                <c:ptCount val="4"/>
                <c:pt idx="0">
                  <c:v>WP EWS</c:v>
                </c:pt>
                <c:pt idx="1">
                  <c:v>Holzpellet</c:v>
                </c:pt>
                <c:pt idx="2">
                  <c:v>Fernwärme</c:v>
                </c:pt>
                <c:pt idx="3">
                  <c:v>Heizöl EL</c:v>
                </c:pt>
              </c:strCache>
            </c:strRef>
          </c:cat>
          <c:val>
            <c:numRef>
              <c:f>'Grafik - Graphique'!$D$20:$G$20</c:f>
              <c:numCache>
                <c:formatCode>#,##0</c:formatCode>
                <c:ptCount val="4"/>
                <c:pt idx="0">
                  <c:v>17700</c:v>
                </c:pt>
                <c:pt idx="1">
                  <c:v>30400</c:v>
                </c:pt>
                <c:pt idx="2">
                  <c:v>31400</c:v>
                </c:pt>
                <c:pt idx="3">
                  <c:v>23200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AD-4F19-A87A-E8D724FEBCC5}"/>
            </c:ext>
          </c:extLst>
        </c:ser>
        <c:ser>
          <c:idx val="1"/>
          <c:order val="1"/>
          <c:tx>
            <c:strRef>
              <c:f>'Grafik - Graphique'!$B$21</c:f>
              <c:strCache>
                <c:ptCount val="1"/>
                <c:pt idx="0">
                  <c:v>Unterhaltskosten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'Grafik - Graphique'!$D$4:$G$4</c:f>
              <c:strCache>
                <c:ptCount val="4"/>
                <c:pt idx="0">
                  <c:v>WP EWS</c:v>
                </c:pt>
                <c:pt idx="1">
                  <c:v>Holzpellet</c:v>
                </c:pt>
                <c:pt idx="2">
                  <c:v>Fernwärme</c:v>
                </c:pt>
                <c:pt idx="3">
                  <c:v>Heizöl EL</c:v>
                </c:pt>
              </c:strCache>
            </c:strRef>
          </c:cat>
          <c:val>
            <c:numRef>
              <c:f>'Grafik - Graphique'!$D$21:$G$21</c:f>
              <c:numCache>
                <c:formatCode>#,##0</c:formatCode>
                <c:ptCount val="4"/>
                <c:pt idx="0">
                  <c:v>2000</c:v>
                </c:pt>
                <c:pt idx="1">
                  <c:v>2200</c:v>
                </c:pt>
                <c:pt idx="2">
                  <c:v>300</c:v>
                </c:pt>
                <c:pt idx="3">
                  <c:v>2700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AD-4F19-A87A-E8D724FEBCC5}"/>
            </c:ext>
          </c:extLst>
        </c:ser>
        <c:ser>
          <c:idx val="2"/>
          <c:order val="2"/>
          <c:tx>
            <c:strRef>
              <c:f>'Grafik - Graphique'!$B$22</c:f>
              <c:strCache>
                <c:ptCount val="1"/>
                <c:pt idx="0">
                  <c:v>Kapitalkosten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'Grafik - Graphique'!$D$4:$G$4</c:f>
              <c:strCache>
                <c:ptCount val="4"/>
                <c:pt idx="0">
                  <c:v>WP EWS</c:v>
                </c:pt>
                <c:pt idx="1">
                  <c:v>Holzpellet</c:v>
                </c:pt>
                <c:pt idx="2">
                  <c:v>Fernwärme</c:v>
                </c:pt>
                <c:pt idx="3">
                  <c:v>Heizöl EL</c:v>
                </c:pt>
              </c:strCache>
            </c:strRef>
          </c:cat>
          <c:val>
            <c:numRef>
              <c:f>'Grafik - Graphique'!$D$22:$G$22</c:f>
              <c:numCache>
                <c:formatCode>#,##0</c:formatCode>
                <c:ptCount val="4"/>
                <c:pt idx="0">
                  <c:v>7700</c:v>
                </c:pt>
                <c:pt idx="1">
                  <c:v>6800</c:v>
                </c:pt>
                <c:pt idx="2">
                  <c:v>6200</c:v>
                </c:pt>
                <c:pt idx="3">
                  <c:v>9200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AD-4F19-A87A-E8D724FEBC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36846920"/>
        <c:axId val="836848232"/>
      </c:barChart>
      <c:catAx>
        <c:axId val="836846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836848232"/>
        <c:crosses val="autoZero"/>
        <c:auto val="1"/>
        <c:lblAlgn val="ctr"/>
        <c:lblOffset val="100"/>
        <c:noMultiLvlLbl val="0"/>
      </c:catAx>
      <c:valAx>
        <c:axId val="836848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de-CH" b="1"/>
                  <a:t>CHF/a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de-DE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836846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'Grafik - Graphique'!$B$14</c:f>
              <c:strCache>
                <c:ptCount val="1"/>
                <c:pt idx="0">
                  <c:v>Emissionen nach CO2-Gesetz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'Grafik - Graphique'!$D$4:$G$4</c:f>
              <c:strCache>
                <c:ptCount val="4"/>
                <c:pt idx="0">
                  <c:v>WP EWS</c:v>
                </c:pt>
                <c:pt idx="1">
                  <c:v>Holzpellet</c:v>
                </c:pt>
                <c:pt idx="2">
                  <c:v>Fernwärme</c:v>
                </c:pt>
                <c:pt idx="3">
                  <c:v>Heizöl EL</c:v>
                </c:pt>
              </c:strCache>
            </c:strRef>
          </c:cat>
          <c:val>
            <c:numRef>
              <c:f>'Grafik - Graphique'!$D$14:$G$14</c:f>
              <c:numCache>
                <c:formatCode>#,##0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51254.482818017394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0F-4248-8C3A-D59B0077DB3C}"/>
            </c:ext>
          </c:extLst>
        </c:ser>
        <c:ser>
          <c:idx val="1"/>
          <c:order val="1"/>
          <c:tx>
            <c:strRef>
              <c:f>'Grafik - Graphique'!$B$15</c:f>
              <c:strCache>
                <c:ptCount val="1"/>
                <c:pt idx="0">
                  <c:v>Emissionen nach KBOB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'Grafik - Graphique'!$D$4:$G$4</c:f>
              <c:strCache>
                <c:ptCount val="4"/>
                <c:pt idx="0">
                  <c:v>WP EWS</c:v>
                </c:pt>
                <c:pt idx="1">
                  <c:v>Holzpellet</c:v>
                </c:pt>
                <c:pt idx="2">
                  <c:v>Fernwärme</c:v>
                </c:pt>
                <c:pt idx="3">
                  <c:v>Heizöl EL</c:v>
                </c:pt>
              </c:strCache>
            </c:strRef>
          </c:cat>
          <c:val>
            <c:numRef>
              <c:f>'Grafik - Graphique'!$D$15:$G$15</c:f>
              <c:numCache>
                <c:formatCode>#,##0</c:formatCode>
                <c:ptCount val="4"/>
                <c:pt idx="0">
                  <c:v>7387.4007098191651</c:v>
                </c:pt>
                <c:pt idx="1">
                  <c:v>6160</c:v>
                </c:pt>
                <c:pt idx="2">
                  <c:v>7480</c:v>
                </c:pt>
                <c:pt idx="3">
                  <c:v>62665.858237877866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0F-4248-8C3A-D59B0077DB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36862008"/>
        <c:axId val="836858728"/>
      </c:barChart>
      <c:catAx>
        <c:axId val="836862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836858728"/>
        <c:crosses val="autoZero"/>
        <c:auto val="1"/>
        <c:lblAlgn val="ctr"/>
        <c:lblOffset val="100"/>
        <c:noMultiLvlLbl val="0"/>
      </c:catAx>
      <c:valAx>
        <c:axId val="836858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de-CH"/>
                  <a:t>kg CO2-eq/a</a:t>
                </a:r>
              </a:p>
            </c:rich>
          </c:tx>
          <c:layout>
            <c:manualLayout>
              <c:xMode val="edge"/>
              <c:yMode val="edge"/>
              <c:x val="7.246376811594203E-3"/>
              <c:y val="0.3063427846791033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de-DE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83686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100_4C80F5C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E605956-67A5-4ECD-9C7D-01BC4F57D18C}" authorId="{E7341BF8-6D75-657B-EE7D-BF5B5C5B022E}" created="2024-10-28T16:55:14.033">
    <pc:sldMkLst xmlns:pc="http://schemas.microsoft.com/office/powerpoint/2013/main/command">
      <pc:docMk/>
      <pc:sldMk cId="1283519945" sldId="256"/>
    </pc:sldMkLst>
    <p188:txBody>
      <a:bodyPr/>
      <a:lstStyle/>
      <a:p>
        <a:r>
          <a:rPr lang="de-CH"/>
          <a:t>Präsentation im Layout der Beratenden</a:t>
        </a:r>
      </a:p>
    </p188:txBody>
  </p188:cm>
</p188:cmLst>
</file>

<file path=ppt/comments/modernComment_103_9B46F7E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29AB305-B9C0-4F29-BE7D-E43EFD854BEA}" authorId="{08B30769-CB3A-7F86-4B84-8E99AF52658D}" created="2024-10-31T12:33:28.41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605119461" sldId="259"/>
      <ac:spMk id="2" creationId="{7498B198-0D49-3DDB-506E-364E866FCD3B}"/>
    </ac:deMkLst>
    <p188:txBody>
      <a:bodyPr/>
      <a:lstStyle/>
      <a:p>
        <a:r>
          <a:rPr lang="de-CH"/>
          <a:t>Allenfalls Berechnung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EC6118-FBD3-F04C-0B5D-F56601DE5A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E749A2E-5C36-827F-E315-679A46FF4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CF1D79D-BB06-0332-BB38-0D61AB4D4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F5D89-A12D-4212-8D51-3A8222451487}" type="datetimeFigureOut">
              <a:rPr lang="de-CH" smtClean="0"/>
              <a:t>22.05.2025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156367C-078C-E5FD-D8A7-82FD176D6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786BE63-6BAC-363E-38ED-9E132AC32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32B40-000C-4658-87E9-95BA1D41F12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69604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FC5041-C6C4-7F7C-19FE-2D0920285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FA364D-240D-31ED-416B-5D3302559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3B5AC63-E628-9D19-BAAF-827983A87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F5D89-A12D-4212-8D51-3A8222451487}" type="datetimeFigureOut">
              <a:rPr lang="de-CH" smtClean="0"/>
              <a:t>22.05.2025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E8A51D5-954D-1B9B-7AF4-BAFB973F2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087432-B109-4507-9468-F7CB7E077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32B40-000C-4658-87E9-95BA1D41F12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54753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316A58-8B17-ADE1-B9F6-03989ADF2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8C32C14-5EDE-E88A-087C-3F1355239D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026BE17-EDE2-51CA-0DF7-0AD917F64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F5D89-A12D-4212-8D51-3A8222451487}" type="datetimeFigureOut">
              <a:rPr lang="de-CH" smtClean="0"/>
              <a:t>22.05.2025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7F9A9A7-45A8-EB7D-6CF7-A03F7F3DC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AEA98D5-5E60-0C05-2688-9EE392BB8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32B40-000C-4658-87E9-95BA1D41F12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48421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0EC0D7-A06C-4B85-B5D4-459D7528A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7BEE1A-AB16-0884-8FF7-2D13738E86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D1FDFE6-9D2A-853B-3CEC-BB0B1FE699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BDE3E84-ADE2-F67B-FF25-BD38EB894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F5D89-A12D-4212-8D51-3A8222451487}" type="datetimeFigureOut">
              <a:rPr lang="de-CH" smtClean="0"/>
              <a:t>22.05.2025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48B49E8-0C68-18A4-05D1-B952AA404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42D8293-9BD7-95A6-42C5-25798ED50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32B40-000C-4658-87E9-95BA1D41F12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95292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F26487-E166-BE9F-716D-50A2DD7C6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335D025-2436-CB70-95B3-6B7FB1B149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B36400D-1474-C397-3FF6-8503AFEC1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6D6E7C0-B472-0E77-B933-1380A56D65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4A19911-A616-7D7D-E73D-17EB560C15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304F963-2A5B-0461-D640-5922757C5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F5D89-A12D-4212-8D51-3A8222451487}" type="datetimeFigureOut">
              <a:rPr lang="de-CH" smtClean="0"/>
              <a:t>22.05.2025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EE7C0D1-4333-0AA9-7A15-CC17BBBA2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A931B47-75D0-BBAB-AB4B-6A9AB2728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32B40-000C-4658-87E9-95BA1D41F12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381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466976-5735-0061-A5DC-45564DC96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35B58E9-B8D1-CC2C-FF1B-7694061DB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F5D89-A12D-4212-8D51-3A8222451487}" type="datetimeFigureOut">
              <a:rPr lang="de-CH" smtClean="0"/>
              <a:t>22.05.2025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DFDF308-008C-CEE0-960B-414238F49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1442A0B-A6B1-4FAD-07E3-49C291A92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32B40-000C-4658-87E9-95BA1D41F12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57371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4F6C3B1-C5B8-1F45-D08F-997362160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F5D89-A12D-4212-8D51-3A8222451487}" type="datetimeFigureOut">
              <a:rPr lang="de-CH" smtClean="0"/>
              <a:t>22.05.2025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E80B90F-0C37-3929-8049-E7BDE6A59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3DED1BC-C718-D8EC-8542-59AFDAB6D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32B40-000C-4658-87E9-95BA1D41F12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16679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8FB810-FE62-F5FD-51F3-4E396FD6A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59A825F-432F-89E2-12C7-750D71A6A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B01103F-1902-7449-518A-14FD586608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380F9EA-CB9D-663A-DF65-4C3C0F7B3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F5D89-A12D-4212-8D51-3A8222451487}" type="datetimeFigureOut">
              <a:rPr lang="de-CH" smtClean="0"/>
              <a:t>22.05.2025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D25F8FA-FB0B-8583-1623-B9F394C7C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9E2F39C-10BB-5012-F195-3B25A37AD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32B40-000C-4658-87E9-95BA1D41F12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97570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0FF312-28CB-5DF9-7F87-A0AEF064D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519D8DE-BDF3-2E83-E1B3-DBFB281A30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A375B3B-B1D0-D5F4-A70F-1EB6D10669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327B494-5BCC-377B-4BA1-BE7E5FE81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F5D89-A12D-4212-8D51-3A8222451487}" type="datetimeFigureOut">
              <a:rPr lang="de-CH" smtClean="0"/>
              <a:t>22.05.2025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3629290-0D7B-A86A-62EB-09CA25C0E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B1B53E3-B339-451E-1E86-635206E87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32B40-000C-4658-87E9-95BA1D41F12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14313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C55450-AAA5-6431-CB62-23645E888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B0497FD-F2CE-0A13-6571-DA1BC3DB0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8ED9E5-A0C7-74C5-69BC-02DEEC430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F5D89-A12D-4212-8D51-3A8222451487}" type="datetimeFigureOut">
              <a:rPr lang="de-CH" smtClean="0"/>
              <a:t>22.05.2025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50AA564-9899-4C0F-0399-EE7723A04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A7D0AB3-3BDC-5246-016C-3EE7E94CD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32B40-000C-4658-87E9-95BA1D41F12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85942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6177693-9489-57B1-CEB5-F8D5F776B2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CA837BC-A3A0-E025-8087-97340CBEF3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FEE29A3-C0C9-DF92-07FA-0D3E5930E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F5D89-A12D-4212-8D51-3A8222451487}" type="datetimeFigureOut">
              <a:rPr lang="de-CH" smtClean="0"/>
              <a:t>22.05.2025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A628A69-D4F5-DC7A-369F-00DFF645F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9FFDEB7-1088-E27D-87E5-E71706873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32B40-000C-4658-87E9-95BA1D41F12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48210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B13FA04-FDA6-FE94-B3C2-F69626D2E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3497F4A-4CB8-97C2-33C7-2F6BE15252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699DA3B-BEB1-ECDE-E75E-D3D12C7477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DF5D89-A12D-4212-8D51-3A8222451487}" type="datetimeFigureOut">
              <a:rPr lang="de-CH" smtClean="0"/>
              <a:t>22.05.2025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0E65A2E-CC02-6B27-7693-E020E23827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221C1C2-80A5-756C-7F5B-40CBBEA6B8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332B40-000C-4658-87E9-95BA1D41F12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98946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0_4C80F5C9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microsoft.com/office/2018/10/relationships/comments" Target="../comments/modernComment_103_9B46F7E5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C26673-A447-7B9D-33A3-A04CE95398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Vorstellung der Resultate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E238E1F-139C-9A44-6C9A-AC0537402B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/>
              <a:t>Impulsberatung </a:t>
            </a:r>
            <a:r>
              <a:rPr lang="de-CH" dirty="0">
                <a:highlight>
                  <a:srgbClr val="FFFF00"/>
                </a:highlight>
              </a:rPr>
              <a:t>Musterstrasse 375/377</a:t>
            </a:r>
          </a:p>
        </p:txBody>
      </p:sp>
    </p:spTree>
    <p:extLst>
      <p:ext uri="{BB962C8B-B14F-4D97-AF65-F5344CB8AC3E}">
        <p14:creationId xmlns:p14="http://schemas.microsoft.com/office/powerpoint/2010/main" val="128351994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DF3282-CC4E-AF0D-F798-034DDB706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Objekt und heutige Wärmeerzeugung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69506F7-5BB8-B0B6-6C0B-6B29DA9304B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de-CH" dirty="0"/>
              <a:t>Objekte Baujahr 1950</a:t>
            </a:r>
          </a:p>
          <a:p>
            <a:r>
              <a:rPr lang="de-CH" dirty="0"/>
              <a:t>Keine Wärmetechnischen Sanierungen in den letzten 10 Jahren</a:t>
            </a:r>
          </a:p>
          <a:p>
            <a:r>
              <a:rPr lang="de-CH" dirty="0"/>
              <a:t>Energiebezugsfläche: 2500 m</a:t>
            </a:r>
            <a:r>
              <a:rPr lang="de-CH" baseline="30000" dirty="0"/>
              <a:t>2</a:t>
            </a:r>
          </a:p>
          <a:p>
            <a:r>
              <a:rPr lang="de-CH" dirty="0"/>
              <a:t>Gemeinsame Ölheizungen (1996 und 200) </a:t>
            </a:r>
            <a:br>
              <a:rPr lang="de-CH" dirty="0"/>
            </a:br>
            <a:r>
              <a:rPr lang="de-CH" dirty="0"/>
              <a:t>82 und 45 kW</a:t>
            </a:r>
          </a:p>
          <a:p>
            <a:r>
              <a:rPr lang="de-CH" dirty="0"/>
              <a:t>Warmwasser im Sommer über Elektroboiler</a:t>
            </a:r>
          </a:p>
          <a:p>
            <a:endParaRPr lang="de-CH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E94DBC-9865-8247-5E9F-4D5925BA239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de-CH" dirty="0"/>
              <a:t>Foto Objekt/Heizungsraum</a:t>
            </a:r>
          </a:p>
        </p:txBody>
      </p:sp>
      <p:pic>
        <p:nvPicPr>
          <p:cNvPr id="6" name="Grafik 5" descr="Ein Bild, das Maschine, Bautechnik, Gas, Pfeife Flöte Rohr enthält.&#10;&#10;Automatisch generierte Beschreibung">
            <a:extLst>
              <a:ext uri="{FF2B5EF4-FFF2-40B4-BE49-F238E27FC236}">
                <a16:creationId xmlns:a16="http://schemas.microsoft.com/office/drawing/2014/main" id="{AB087844-ECD4-DC4E-705D-3CA514A3D94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67420" y="3325522"/>
            <a:ext cx="3822566" cy="2150193"/>
          </a:xfrm>
          <a:prstGeom prst="rect">
            <a:avLst/>
          </a:prstGeom>
        </p:spPr>
      </p:pic>
      <p:pic>
        <p:nvPicPr>
          <p:cNvPr id="10" name="Grafik 9" descr="Ein Bild, das Zylinder, Gelände enthält.&#10;&#10;Automatisch generierte Beschreibung">
            <a:extLst>
              <a:ext uri="{FF2B5EF4-FFF2-40B4-BE49-F238E27FC236}">
                <a16:creationId xmlns:a16="http://schemas.microsoft.com/office/drawing/2014/main" id="{6948C9DF-B813-44FA-8474-D34730F8530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00421" y="3325522"/>
            <a:ext cx="3822564" cy="2150193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7D5B5270-075F-F1AD-F626-8B01380F3522}"/>
              </a:ext>
            </a:extLst>
          </p:cNvPr>
          <p:cNvSpPr txBox="1"/>
          <p:nvPr/>
        </p:nvSpPr>
        <p:spPr>
          <a:xfrm rot="20236888">
            <a:off x="6630924" y="3563331"/>
            <a:ext cx="467569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b="1" dirty="0">
                <a:solidFill>
                  <a:srgbClr val="FF0000"/>
                </a:solidFill>
              </a:rPr>
              <a:t>Beispielbilder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39E612B-4797-5833-7444-FB0ADFF4EFC6}"/>
              </a:ext>
            </a:extLst>
          </p:cNvPr>
          <p:cNvSpPr/>
          <p:nvPr/>
        </p:nvSpPr>
        <p:spPr>
          <a:xfrm rot="20006142">
            <a:off x="1479222" y="2800422"/>
            <a:ext cx="3899555" cy="9396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>
                <a:solidFill>
                  <a:srgbClr val="FF0000"/>
                </a:solidFill>
              </a:rPr>
              <a:t>Alle Daten zum Objekt sind als Beispiel gedacht und müssen überschrieben werden</a:t>
            </a:r>
          </a:p>
        </p:txBody>
      </p:sp>
    </p:spTree>
    <p:extLst>
      <p:ext uri="{BB962C8B-B14F-4D97-AF65-F5344CB8AC3E}">
        <p14:creationId xmlns:p14="http://schemas.microsoft.com/office/powerpoint/2010/main" val="2842189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10B926-4EEE-03BD-D1BC-0987BA35F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Zustand heutige Wärmeerzeugung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60EE037-E43F-83C5-1C68-085101AFB96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de-CH" sz="2400" dirty="0"/>
              <a:t>Zwei Heizungen mit 24 und 28 Betriebsjahren deutlich über der empfohlenen technischen Lebensdauer</a:t>
            </a:r>
          </a:p>
          <a:p>
            <a:r>
              <a:rPr lang="de-CH" sz="2400" dirty="0"/>
              <a:t>Vorlauftemperatur mit 65 Grad optimierbar </a:t>
            </a:r>
          </a:p>
          <a:p>
            <a:r>
              <a:rPr lang="de-CH" sz="2400" dirty="0"/>
              <a:t>Elektroboiler gemäss Energiegesetz des Kantons ab 2034 verboten</a:t>
            </a:r>
          </a:p>
          <a:p>
            <a:r>
              <a:rPr lang="de-CH" sz="2400" dirty="0"/>
              <a:t>Verteilleitungen nur teilweise gedämmt</a:t>
            </a:r>
          </a:p>
          <a:p>
            <a:r>
              <a:rPr lang="de-CH" sz="2400" dirty="0"/>
              <a:t>Mehrere Räume ohne Thermostatventile 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32867F9-9D6F-0C41-FFBE-A9A1B0E8D5F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de-CH" i="1" dirty="0"/>
              <a:t>Foto Objekt/Heizungsraum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175378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98B198-0D49-3DDB-506E-364E866FC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Verbrauch, neue Dimensionierung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66F73B-B849-A43E-7B29-A5C44C0D6AF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de-CH" dirty="0"/>
              <a:t>Heizölverbrauch ca. 20’000 Liter pro Jahr</a:t>
            </a:r>
          </a:p>
          <a:p>
            <a:r>
              <a:rPr lang="de-CH" dirty="0"/>
              <a:t>Stromverbrauch für Warmwasser ca. 20’000 kWh</a:t>
            </a:r>
          </a:p>
          <a:p>
            <a:r>
              <a:rPr lang="de-CH" dirty="0"/>
              <a:t>Energiekennzahl (Verbrauch) 88 kWh</a:t>
            </a:r>
            <a:r>
              <a:rPr lang="de-CH" dirty="0">
                <a:ea typeface="+mn-lt"/>
                <a:cs typeface="+mn-lt"/>
              </a:rPr>
              <a:t>/[m</a:t>
            </a:r>
            <a:r>
              <a:rPr lang="de-CH" baseline="30000" dirty="0">
                <a:ea typeface="+mn-lt"/>
                <a:cs typeface="+mn-lt"/>
              </a:rPr>
              <a:t>2</a:t>
            </a:r>
            <a:r>
              <a:rPr lang="de-CH" dirty="0">
                <a:ea typeface="+mn-lt"/>
                <a:cs typeface="+mn-lt"/>
              </a:rPr>
              <a:t>a]</a:t>
            </a:r>
            <a:endParaRPr lang="de-CH" dirty="0"/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r>
              <a:rPr lang="de-CH" dirty="0"/>
              <a:t>Benötigte Heizleistung aufgrund Verbrauches: </a:t>
            </a:r>
            <a:r>
              <a:rPr lang="de-CH" b="1" dirty="0"/>
              <a:t>72 kW</a:t>
            </a:r>
          </a:p>
        </p:txBody>
      </p:sp>
      <p:graphicFrame>
        <p:nvGraphicFramePr>
          <p:cNvPr id="7" name="Inhaltsplatzhalter 6">
            <a:extLst>
              <a:ext uri="{FF2B5EF4-FFF2-40B4-BE49-F238E27FC236}">
                <a16:creationId xmlns:a16="http://schemas.microsoft.com/office/drawing/2014/main" id="{BB8E132C-FD96-A0B7-6FE8-92E4F6D9735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01590594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0511946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BA9743-D8FA-DD91-8DA5-374111E56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Grundlage für Variantenvergleich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0179E1-FE17-518D-31FC-1B39E13CA1A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CH" dirty="0"/>
              <a:t>Preise</a:t>
            </a:r>
          </a:p>
          <a:p>
            <a:r>
              <a:rPr lang="de-CH" dirty="0"/>
              <a:t>Strom 30 Rp./kWh (</a:t>
            </a:r>
            <a:r>
              <a:rPr lang="de-CH" dirty="0">
                <a:solidFill>
                  <a:srgbClr val="FF0000"/>
                </a:solidFill>
              </a:rPr>
              <a:t>Versorger XY</a:t>
            </a:r>
            <a:r>
              <a:rPr lang="de-CH" dirty="0"/>
              <a:t>, Stand August 2024)</a:t>
            </a:r>
          </a:p>
          <a:p>
            <a:r>
              <a:rPr lang="de-CH" dirty="0"/>
              <a:t>Heizöl 101 CHF/100l (LIK, Stand August 2024)</a:t>
            </a:r>
          </a:p>
          <a:p>
            <a:r>
              <a:rPr lang="de-CH" dirty="0"/>
              <a:t>Holzpellets 2450 CHF/6000 kg (LIK, Stand August 2024)</a:t>
            </a:r>
          </a:p>
          <a:p>
            <a:r>
              <a:rPr lang="de-CH" dirty="0"/>
              <a:t>Fernwärme (</a:t>
            </a:r>
            <a:r>
              <a:rPr lang="de-CH" dirty="0">
                <a:solidFill>
                  <a:srgbClr val="FF0000"/>
                </a:solidFill>
              </a:rPr>
              <a:t>lokaler Versorger</a:t>
            </a:r>
            <a:r>
              <a:rPr lang="de-CH" dirty="0"/>
              <a:t>)</a:t>
            </a:r>
          </a:p>
          <a:p>
            <a:pPr lvl="1"/>
            <a:r>
              <a:rPr lang="de-CH" dirty="0"/>
              <a:t>Grundpreis: 200 CHF/kW</a:t>
            </a:r>
          </a:p>
          <a:p>
            <a:pPr lvl="1"/>
            <a:r>
              <a:rPr lang="de-CH" dirty="0"/>
              <a:t>Energiepreis: 9 Rp./kWh</a:t>
            </a:r>
          </a:p>
          <a:p>
            <a:endParaRPr lang="de-CH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8B6B7AB8-CED9-849D-8573-CFBB0973873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32779" y="1825625"/>
            <a:ext cx="486044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349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D835E8-D8A4-1DA4-E45F-CD000B7C6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Variantenvergleich - Jahreskosten</a:t>
            </a:r>
          </a:p>
        </p:txBody>
      </p:sp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00000000-0008-0000-0A00-000003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623771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78514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8139A8-1F6A-C555-F589-DB5E77B25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Variantenvergleich – Treibhausgasemissionen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00000000-0008-0000-0A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8128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57830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9565C3-F0AD-4A67-7A20-338650B5D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Empfehlung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8CBF186-753D-99BA-215B-5BFB4DB730F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CH" i="1" dirty="0"/>
              <a:t>Beschreibung empfohlenes Heizsystem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1C066FED-45BE-D829-54D2-81C911E3C62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CH" i="1" dirty="0"/>
              <a:t>Begründung für Empfehlung</a:t>
            </a:r>
          </a:p>
        </p:txBody>
      </p:sp>
    </p:spTree>
    <p:extLst>
      <p:ext uri="{BB962C8B-B14F-4D97-AF65-F5344CB8AC3E}">
        <p14:creationId xmlns:p14="http://schemas.microsoft.com/office/powerpoint/2010/main" val="2663321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CD787D-D48C-D4BC-81DC-B83B34640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Nächste Schritte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3A67E2-D89D-5889-4043-AEDB316935B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CH" i="1" dirty="0"/>
              <a:t>Konkrete nächste Schritte für den Heizungsersatz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E0E03C4-CD92-42F1-37CA-68649557708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19327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B4BB99-3147-09C4-91D9-352DF86CC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Fragen</a:t>
            </a:r>
          </a:p>
        </p:txBody>
      </p:sp>
      <p:pic>
        <p:nvPicPr>
          <p:cNvPr id="7" name="Inhaltsplatzhalter 6" descr="Holzklötze mit Fragezeichen">
            <a:extLst>
              <a:ext uri="{FF2B5EF4-FFF2-40B4-BE49-F238E27FC236}">
                <a16:creationId xmlns:a16="http://schemas.microsoft.com/office/drawing/2014/main" id="{0090EBD9-C126-7213-C5DA-A0DC57F0D5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3074487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db02936-8a7f-4910-a274-88a9171b7774" xsi:nil="true"/>
    <lcf76f155ced4ddcb4097134ff3c332f xmlns="9ee2ca36-91c6-41a9-a58b-1122ddea49e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A4BBC9DEAAC7D45A618D2D704A1B755" ma:contentTypeVersion="12" ma:contentTypeDescription="Ein neues Dokument erstellen." ma:contentTypeScope="" ma:versionID="829a65f83fd78084b0f9e4a0268b6589">
  <xsd:schema xmlns:xsd="http://www.w3.org/2001/XMLSchema" xmlns:xs="http://www.w3.org/2001/XMLSchema" xmlns:p="http://schemas.microsoft.com/office/2006/metadata/properties" xmlns:ns2="9ee2ca36-91c6-41a9-a58b-1122ddea49e9" xmlns:ns3="0db02936-8a7f-4910-a274-88a9171b7774" targetNamespace="http://schemas.microsoft.com/office/2006/metadata/properties" ma:root="true" ma:fieldsID="b62ef99e7d834cd1020c86870d888a9c" ns2:_="" ns3:_="">
    <xsd:import namespace="9ee2ca36-91c6-41a9-a58b-1122ddea49e9"/>
    <xsd:import namespace="0db02936-8a7f-4910-a274-88a9171b77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2ca36-91c6-41a9-a58b-1122ddea49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6e002c82-78e0-4832-a900-6915c396fb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b02936-8a7f-4910-a274-88a9171b777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079ccd0-758a-48c2-bf82-ff0d6d6fc2e4}" ma:internalName="TaxCatchAll" ma:showField="CatchAllData" ma:web="0db02936-8a7f-4910-a274-88a9171b77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7E731E9-2A32-4BAC-9484-6D6A017D1D8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1E6B233-5DEF-41B0-95B0-31639B80CE70}">
  <ds:schemaRefs>
    <ds:schemaRef ds:uri="http://schemas.microsoft.com/office/2006/metadata/properties"/>
    <ds:schemaRef ds:uri="http://schemas.microsoft.com/office/infopath/2007/PartnerControls"/>
    <ds:schemaRef ds:uri="0db02936-8a7f-4910-a274-88a9171b7774"/>
    <ds:schemaRef ds:uri="9ee2ca36-91c6-41a9-a58b-1122ddea49e9"/>
  </ds:schemaRefs>
</ds:datastoreItem>
</file>

<file path=customXml/itemProps3.xml><?xml version="1.0" encoding="utf-8"?>
<ds:datastoreItem xmlns:ds="http://schemas.openxmlformats.org/officeDocument/2006/customXml" ds:itemID="{CFF52964-F09C-4015-9CF3-E504FC169C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2ca36-91c6-41a9-a58b-1122ddea49e9"/>
    <ds:schemaRef ds:uri="0db02936-8a7f-4910-a274-88a9171b77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06a8f2b-28e4-44c4-ac01-7357a3a2b9e7}" enabled="1" method="Standard" siteId="{5daf41bd-338c-4311-b1b0-e1299889c34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223</Words>
  <Application>Microsoft Office PowerPoint</Application>
  <PresentationFormat>Breitbild</PresentationFormat>
  <Paragraphs>43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</vt:lpstr>
      <vt:lpstr>Vorstellung der Resultate</vt:lpstr>
      <vt:lpstr>Objekt und heutige Wärmeerzeugung</vt:lpstr>
      <vt:lpstr>Zustand heutige Wärmeerzeugung</vt:lpstr>
      <vt:lpstr>Verbrauch, neue Dimensionierung</vt:lpstr>
      <vt:lpstr>Grundlage für Variantenvergleich</vt:lpstr>
      <vt:lpstr>Variantenvergleich - Jahreskosten</vt:lpstr>
      <vt:lpstr>Variantenvergleich – Treibhausgasemissionen</vt:lpstr>
      <vt:lpstr>Empfehlung</vt:lpstr>
      <vt:lpstr>Nächste Schritte</vt:lpstr>
      <vt:lpstr>Fragen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Moritz Kulawik</dc:creator>
  <cp:lastModifiedBy>Sabine Camedda ENER</cp:lastModifiedBy>
  <cp:revision>11</cp:revision>
  <dcterms:created xsi:type="dcterms:W3CDTF">2024-10-28T16:52:31Z</dcterms:created>
  <dcterms:modified xsi:type="dcterms:W3CDTF">2025-05-22T13:30:54Z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0x0101006A4BBC9DEAAC7D45A618D2D704A1B755</vt:lpwstr>
  </property>
  <property fmtid="{D5CDD505-2E9C-101B-9397-08002B2CF9AE}" pid="3" name="MediaServiceImageTags">
    <vt:lpwstr/>
  </property>
</Properties>
</file>