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4"/>
  </p:sldMasterIdLst>
  <p:notesMasterIdLst>
    <p:notesMasterId r:id="rId23"/>
  </p:notesMasterIdLst>
  <p:handoutMasterIdLst>
    <p:handoutMasterId r:id="rId24"/>
  </p:handoutMasterIdLst>
  <p:sldIdLst>
    <p:sldId id="337" r:id="rId5"/>
    <p:sldId id="439" r:id="rId6"/>
    <p:sldId id="325" r:id="rId7"/>
    <p:sldId id="343" r:id="rId8"/>
    <p:sldId id="393" r:id="rId9"/>
    <p:sldId id="431" r:id="rId10"/>
    <p:sldId id="455" r:id="rId11"/>
    <p:sldId id="427" r:id="rId12"/>
    <p:sldId id="457" r:id="rId13"/>
    <p:sldId id="420" r:id="rId14"/>
    <p:sldId id="452" r:id="rId15"/>
    <p:sldId id="453" r:id="rId16"/>
    <p:sldId id="437" r:id="rId17"/>
    <p:sldId id="376" r:id="rId18"/>
    <p:sldId id="446" r:id="rId19"/>
    <p:sldId id="448" r:id="rId20"/>
    <p:sldId id="447" r:id="rId21"/>
    <p:sldId id="382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34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pos="5654" userDrawn="1">
          <p15:clr>
            <a:srgbClr val="A4A3A4"/>
          </p15:clr>
        </p15:guide>
        <p15:guide id="4" pos="3626" userDrawn="1">
          <p15:clr>
            <a:srgbClr val="A4A3A4"/>
          </p15:clr>
        </p15:guide>
        <p15:guide id="5" orient="horz" pos="2774" userDrawn="1">
          <p15:clr>
            <a:srgbClr val="A4A3A4"/>
          </p15:clr>
        </p15:guide>
        <p15:guide id="6" orient="horz" pos="4040" userDrawn="1">
          <p15:clr>
            <a:srgbClr val="A4A3A4"/>
          </p15:clr>
        </p15:guide>
        <p15:guide id="7" pos="48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Thomas Löhrer" initials="TL" lastIdx="2" clrIdx="5">
    <p:extLst>
      <p:ext uri="{19B8F6BF-5375-455C-9EA6-DF929625EA0E}">
        <p15:presenceInfo xmlns:p15="http://schemas.microsoft.com/office/powerpoint/2012/main" userId="7d401e51bc6e06fe" providerId="Windows Live"/>
      </p:ext>
    </p:extLst>
  </p:cmAuthor>
  <p:cmAuthor id="8" name="Esther Siegenthaler" initials="ES" lastIdx="11" clrIdx="6">
    <p:extLst>
      <p:ext uri="{19B8F6BF-5375-455C-9EA6-DF929625EA0E}">
        <p15:presenceInfo xmlns:p15="http://schemas.microsoft.com/office/powerpoint/2012/main" userId="qWZzZL5kwEhwN3tcu0rKcITvoufMeS3A739AUfOc6eI=" providerId="None"/>
      </p:ext>
    </p:extLst>
  </p:cmAuthor>
  <p:cmAuthor id="2" name="Siegenthaler Esther BFE" initials="SEB" lastIdx="40" clrIdx="0">
    <p:extLst>
      <p:ext uri="{19B8F6BF-5375-455C-9EA6-DF929625EA0E}">
        <p15:presenceInfo xmlns:p15="http://schemas.microsoft.com/office/powerpoint/2012/main" userId="Siegenthaler Esther BFE" providerId="None"/>
      </p:ext>
    </p:extLst>
  </p:cmAuthor>
  <p:cmAuthor id="3" name="Jud Thomas BFE" initials="JTB" lastIdx="42" clrIdx="1">
    <p:extLst>
      <p:ext uri="{19B8F6BF-5375-455C-9EA6-DF929625EA0E}">
        <p15:presenceInfo xmlns:p15="http://schemas.microsoft.com/office/powerpoint/2012/main" userId="Jud Thomas BFE" providerId="None"/>
      </p:ext>
    </p:extLst>
  </p:cmAuthor>
  <p:cmAuthor id="4" name="Bertschi Stefanie BFE" initials="BSB" lastIdx="19" clrIdx="2">
    <p:extLst>
      <p:ext uri="{19B8F6BF-5375-455C-9EA6-DF929625EA0E}">
        <p15:presenceInfo xmlns:p15="http://schemas.microsoft.com/office/powerpoint/2012/main" userId="Bertschi Stefanie BFE" providerId="None"/>
      </p:ext>
    </p:extLst>
  </p:cmAuthor>
  <p:cmAuthor id="5" name="Kobler Rita BFE" initials="KRB" lastIdx="14" clrIdx="3">
    <p:extLst>
      <p:ext uri="{19B8F6BF-5375-455C-9EA6-DF929625EA0E}">
        <p15:presenceInfo xmlns:p15="http://schemas.microsoft.com/office/powerpoint/2012/main" userId="Kobler Rita BFE" providerId="None"/>
      </p:ext>
    </p:extLst>
  </p:cmAuthor>
  <p:cmAuthor id="6" name="Fahrni Joëlle BFE" initials="FJB" lastIdx="4" clrIdx="4">
    <p:extLst>
      <p:ext uri="{19B8F6BF-5375-455C-9EA6-DF929625EA0E}">
        <p15:presenceInfo xmlns:p15="http://schemas.microsoft.com/office/powerpoint/2012/main" userId="Fahrni Joëlle BF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15934C"/>
    <a:srgbClr val="77BE95"/>
    <a:srgbClr val="9B66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F6DDFD-817A-4642-8996-B129BCED4126}" v="1" dt="2024-11-22T07:17:46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5" autoAdjust="0"/>
    <p:restoredTop sz="89100" autoAdjust="0"/>
  </p:normalViewPr>
  <p:slideViewPr>
    <p:cSldViewPr showGuides="1">
      <p:cViewPr varScale="1">
        <p:scale>
          <a:sx n="60" d="100"/>
          <a:sy n="60" d="100"/>
        </p:scale>
        <p:origin x="90" y="858"/>
      </p:cViewPr>
      <p:guideLst>
        <p:guide orient="horz" pos="834"/>
        <p:guide pos="393"/>
        <p:guide pos="5654"/>
        <p:guide pos="3626"/>
        <p:guide orient="horz" pos="2774"/>
        <p:guide orient="horz" pos="4040"/>
        <p:guide pos="48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0" d="100"/>
          <a:sy n="120" d="100"/>
        </p:scale>
        <p:origin x="4104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 Pfoster" userId="149d4fc0-23a4-41cd-bbae-b9c8b6699aff" providerId="ADAL" clId="{E0F6DDFD-817A-4642-8996-B129BCED4126}"/>
    <pc:docChg chg="undo custSel addSld delSld modSld">
      <pc:chgData name="Carmen Pfoster" userId="149d4fc0-23a4-41cd-bbae-b9c8b6699aff" providerId="ADAL" clId="{E0F6DDFD-817A-4642-8996-B129BCED4126}" dt="2024-11-22T07:18:04.513" v="15" actId="47"/>
      <pc:docMkLst>
        <pc:docMk/>
      </pc:docMkLst>
      <pc:sldChg chg="delSp modSp del mod">
        <pc:chgData name="Carmen Pfoster" userId="149d4fc0-23a4-41cd-bbae-b9c8b6699aff" providerId="ADAL" clId="{E0F6DDFD-817A-4642-8996-B129BCED4126}" dt="2024-11-22T07:18:04.513" v="15" actId="47"/>
        <pc:sldMkLst>
          <pc:docMk/>
          <pc:sldMk cId="1985339954" sldId="329"/>
        </pc:sldMkLst>
        <pc:spChg chg="del">
          <ac:chgData name="Carmen Pfoster" userId="149d4fc0-23a4-41cd-bbae-b9c8b6699aff" providerId="ADAL" clId="{E0F6DDFD-817A-4642-8996-B129BCED4126}" dt="2024-11-22T07:17:07.294" v="11" actId="478"/>
          <ac:spMkLst>
            <pc:docMk/>
            <pc:sldMk cId="1985339954" sldId="329"/>
            <ac:spMk id="4" creationId="{5DFEC926-A3B6-3C13-AED9-D6A6B8B5635C}"/>
          </ac:spMkLst>
        </pc:spChg>
        <pc:spChg chg="del">
          <ac:chgData name="Carmen Pfoster" userId="149d4fc0-23a4-41cd-bbae-b9c8b6699aff" providerId="ADAL" clId="{E0F6DDFD-817A-4642-8996-B129BCED4126}" dt="2024-11-22T07:17:03.187" v="10" actId="478"/>
          <ac:spMkLst>
            <pc:docMk/>
            <pc:sldMk cId="1985339954" sldId="329"/>
            <ac:spMk id="5" creationId="{88339FE0-2D95-86F7-70EF-D8344A7C8A9A}"/>
          </ac:spMkLst>
        </pc:spChg>
        <pc:picChg chg="ord">
          <ac:chgData name="Carmen Pfoster" userId="149d4fc0-23a4-41cd-bbae-b9c8b6699aff" providerId="ADAL" clId="{E0F6DDFD-817A-4642-8996-B129BCED4126}" dt="2024-11-22T07:17:25.612" v="13" actId="166"/>
          <ac:picMkLst>
            <pc:docMk/>
            <pc:sldMk cId="1985339954" sldId="329"/>
            <ac:picMk id="3" creationId="{00000000-0000-0000-0000-000000000000}"/>
          </ac:picMkLst>
        </pc:picChg>
      </pc:sldChg>
      <pc:sldChg chg="add del">
        <pc:chgData name="Carmen Pfoster" userId="149d4fc0-23a4-41cd-bbae-b9c8b6699aff" providerId="ADAL" clId="{E0F6DDFD-817A-4642-8996-B129BCED4126}" dt="2024-11-22T07:13:15.936" v="1" actId="47"/>
        <pc:sldMkLst>
          <pc:docMk/>
          <pc:sldMk cId="2626531739" sldId="393"/>
        </pc:sldMkLst>
      </pc:sldChg>
      <pc:sldChg chg="modSp mod">
        <pc:chgData name="Carmen Pfoster" userId="149d4fc0-23a4-41cd-bbae-b9c8b6699aff" providerId="ADAL" clId="{E0F6DDFD-817A-4642-8996-B129BCED4126}" dt="2024-11-22T07:14:03.558" v="9" actId="20577"/>
        <pc:sldMkLst>
          <pc:docMk/>
          <pc:sldMk cId="1765112908" sldId="431"/>
        </pc:sldMkLst>
        <pc:spChg chg="mod">
          <ac:chgData name="Carmen Pfoster" userId="149d4fc0-23a4-41cd-bbae-b9c8b6699aff" providerId="ADAL" clId="{E0F6DDFD-817A-4642-8996-B129BCED4126}" dt="2024-11-22T07:14:03.558" v="9" actId="20577"/>
          <ac:spMkLst>
            <pc:docMk/>
            <pc:sldMk cId="1765112908" sldId="431"/>
            <ac:spMk id="3" creationId="{00000000-0000-0000-0000-000000000000}"/>
          </ac:spMkLst>
        </pc:spChg>
      </pc:sldChg>
      <pc:sldChg chg="add">
        <pc:chgData name="Carmen Pfoster" userId="149d4fc0-23a4-41cd-bbae-b9c8b6699aff" providerId="ADAL" clId="{E0F6DDFD-817A-4642-8996-B129BCED4126}" dt="2024-11-22T07:17:46.190" v="14"/>
        <pc:sldMkLst>
          <pc:docMk/>
          <pc:sldMk cId="1192301216" sldId="4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6672" y="229395"/>
            <a:ext cx="4320480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37720" y="229395"/>
            <a:ext cx="1243608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22.11.2024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6672" y="8489144"/>
            <a:ext cx="4320480" cy="33133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37720" y="8489146"/>
            <a:ext cx="1243608" cy="3313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‹Nr.›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773424" y="1246193"/>
            <a:ext cx="5560412" cy="3127732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75244" y="8964488"/>
            <a:ext cx="2230428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62663" y="8964488"/>
            <a:ext cx="871173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73424" y="4644008"/>
            <a:ext cx="5560412" cy="388843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229809" y="425838"/>
            <a:ext cx="2095308" cy="185722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64704" y="432000"/>
            <a:ext cx="3249080" cy="17956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71922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95413"/>
            <a:ext cx="6223000" cy="35004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0502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="1" dirty="0"/>
              <a:t>Nationale gesetzliche Rahmenbedingungen</a:t>
            </a:r>
          </a:p>
          <a:p>
            <a:r>
              <a:rPr lang="de-CH" dirty="0"/>
              <a:t>Rund 1 </a:t>
            </a:r>
            <a:r>
              <a:rPr lang="de-CH" dirty="0" err="1"/>
              <a:t>Mio</a:t>
            </a:r>
            <a:r>
              <a:rPr lang="de-CH" dirty="0"/>
              <a:t> Wohngebäude werde noch fossil oder elektrisch beheizt.</a:t>
            </a:r>
          </a:p>
          <a:p>
            <a:r>
              <a:rPr lang="de-CH" dirty="0"/>
              <a:t>Um Netto-Null Ziele bis 2050 zu erreichen müssen jährlich rund 40’00 Heizungen auf erneuerbare Heizsysteme umsteigen.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1839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95413"/>
            <a:ext cx="6223000" cy="35004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F4DBE0-AD4A-461A-B1E7-0920CA59DEAB}" type="slidenum">
              <a:rPr kumimoji="0" lang="de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CH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29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95413"/>
            <a:ext cx="6223000" cy="35004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F4DBE0-AD4A-461A-B1E7-0920CA59DEAB}" type="slidenum">
              <a:rPr kumimoji="0" lang="de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843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66738" y="1395413"/>
            <a:ext cx="6223000" cy="35004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4DBE0-AD4A-461A-B1E7-0920CA59DEAB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86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69E7C-E27D-A12B-D16E-54005C92B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D0A3DBE-5F38-EF5D-BB1A-FC26CC24F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66738" y="1395413"/>
            <a:ext cx="6223000" cy="3500437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DB9B92A-BB88-1FEF-B94D-1FF7B5483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9D5FA5-9BF2-5EC0-5EB3-F1FBF4099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4DBE0-AD4A-461A-B1E7-0920CA59DEAB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8377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80921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91119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97285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73113" y="1246188"/>
            <a:ext cx="5561012" cy="31273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7053" y="6062996"/>
            <a:ext cx="4460835" cy="199738"/>
          </a:xfrm>
        </p:spPr>
        <p:txBody>
          <a:bodyPr/>
          <a:lstStyle>
            <a:lvl1pPr>
              <a:defRPr sz="1300" cap="all" baseline="0"/>
            </a:lvl1pPr>
          </a:lstStyle>
          <a:p>
            <a:fld id="{9E924F12-5102-46BF-9AF2-24487EBC868C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622175" y="6453336"/>
            <a:ext cx="7872875" cy="144016"/>
          </a:xfrm>
        </p:spPr>
        <p:txBody>
          <a:bodyPr/>
          <a:lstStyle/>
          <a:p>
            <a:r>
              <a:rPr lang="de-CH" dirty="0"/>
              <a:t>Fusszeile (Ändern über «Einfügen &gt; Kopf- und Fusszeile»)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8D52928-72E1-4FE3-AD47-49A71BCB27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5223" y="5810380"/>
            <a:ext cx="4249126" cy="426113"/>
          </a:xfrm>
          <a:prstGeom prst="rect">
            <a:avLst/>
          </a:prstGeom>
        </p:spPr>
      </p:pic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A92172FC-9657-4458-82FF-A7DAB9E2AF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203" y="1328222"/>
            <a:ext cx="7335004" cy="555088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7687" r="-17687"/>
            </a:stretch>
          </a:blipFill>
          <a:effectLst/>
        </p:spPr>
        <p:txBody>
          <a:bodyPr wrap="none" tIns="46800" anchor="b">
            <a:noAutofit/>
          </a:bodyPr>
          <a:lstStyle>
            <a:lvl1pPr>
              <a:defRPr sz="3300" cap="all" baseline="0">
                <a:solidFill>
                  <a:schemeClr val="accent2"/>
                </a:solidFill>
              </a:defRPr>
            </a:lvl1pPr>
            <a:lvl2pPr>
              <a:defRPr sz="3300" cap="all" baseline="0">
                <a:solidFill>
                  <a:schemeClr val="accent2"/>
                </a:solidFill>
              </a:defRPr>
            </a:lvl2pPr>
            <a:lvl3pPr>
              <a:defRPr sz="3300" cap="all" baseline="0">
                <a:solidFill>
                  <a:schemeClr val="accent2"/>
                </a:solidFill>
              </a:defRPr>
            </a:lvl3pPr>
            <a:lvl4pPr>
              <a:defRPr sz="3300" cap="all" baseline="0">
                <a:solidFill>
                  <a:schemeClr val="accent2"/>
                </a:solidFill>
              </a:defRPr>
            </a:lvl4pPr>
            <a:lvl5pPr>
              <a:defRPr sz="3300" cap="all" baseline="0">
                <a:solidFill>
                  <a:schemeClr val="accent2"/>
                </a:solidFill>
              </a:defRPr>
            </a:lvl5pPr>
          </a:lstStyle>
          <a:p>
            <a:pPr lvl="0"/>
            <a:r>
              <a:rPr lang="de-DE" dirty="0"/>
              <a:t>Untertitel</a:t>
            </a:r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59E9AA3-AA8C-4C18-AA35-FF7B1B6EC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392" y="636438"/>
            <a:ext cx="7337815" cy="555088"/>
          </a:xfrm>
          <a:blipFill dpi="0" rotWithShape="1">
            <a:blip r:embed="rId4"/>
            <a:srcRect/>
            <a:tile tx="0" ty="0" sx="100000" sy="100000" flip="none" algn="tl"/>
          </a:blip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 dirty="0"/>
              <a:t>Titel (Boxbreite anpassen)</a:t>
            </a:r>
            <a:endParaRPr lang="de-CH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3B0ECEA-5EA7-8D45-A37D-CD9E4BD4AA0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6000" y="234000"/>
            <a:ext cx="2872800" cy="87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86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80061A87-F719-4745-B369-B6329E5236C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36588" y="2682875"/>
            <a:ext cx="5746750" cy="3597275"/>
          </a:xfrm>
        </p:spPr>
        <p:txBody>
          <a:bodyPr anchor="b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3949158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Titel </a:t>
            </a:r>
            <a:r>
              <a:rPr lang="de-CH" dirty="0" err="1"/>
              <a:t>hinzfügen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EA32-8454-4AF9-9212-C222BA617F73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9249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1800000" anchor="ctr"/>
          <a:lstStyle>
            <a:lvl1pPr algn="ctr">
              <a:defRPr sz="1200"/>
            </a:lvl1pPr>
          </a:lstStyle>
          <a:p>
            <a:r>
              <a:rPr lang="de-CH" dirty="0"/>
              <a:t>Bild durch «Drag &amp; Drop» in den Bildplatzhalter ziehen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6989" y="3068960"/>
            <a:ext cx="6666248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Zwischentitel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301E-3640-439E-BC88-3ECC0B5572A4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859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7055" y="1844824"/>
            <a:ext cx="10941554" cy="445246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174625" marR="0" indent="-174625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lvl2pPr>
            <a:lvl3pPr marL="360363" marR="0" indent="-185738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lvl3pPr>
            <a:lvl4pPr marL="534988" marR="0" indent="-174625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lvl4pPr>
            <a:lvl5pPr marL="719138" marR="0" indent="-1841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Textmasterformat bearbeiten</a:t>
            </a:r>
          </a:p>
          <a:p>
            <a:pPr marL="174625" marR="0" lvl="1" indent="-174625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Zweite Ebene</a:t>
            </a:r>
          </a:p>
          <a:p>
            <a:pPr marL="360363" marR="0" lvl="2" indent="-185738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Dritte Ebene</a:t>
            </a:r>
          </a:p>
          <a:p>
            <a:pPr marL="534988" marR="0" lvl="3" indent="-174625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Vierte Ebene</a:t>
            </a:r>
          </a:p>
          <a:p>
            <a:pPr marL="719138" marR="0" lvl="4" indent="-1841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Fünfte Ebene</a:t>
            </a:r>
          </a:p>
          <a:p>
            <a:pPr lvl="0"/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7054" y="6453336"/>
            <a:ext cx="1513384" cy="144016"/>
          </a:xfrm>
        </p:spPr>
        <p:txBody>
          <a:bodyPr/>
          <a:lstStyle/>
          <a:p>
            <a:fld id="{2B3F89DA-B913-472B-9457-BDF0C9F29B02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839670" y="6453336"/>
            <a:ext cx="745299" cy="144016"/>
          </a:xfrm>
        </p:spPr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70A25A2-0A17-4222-AD67-B15C14E1B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4272965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4272965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27054" y="1825625"/>
            <a:ext cx="5220000" cy="4351338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313328" y="1825625"/>
            <a:ext cx="5220000" cy="4351338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79E2-CE0C-4400-B7F0-C3E4A7BAF21A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8625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4272965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27054" y="2736526"/>
            <a:ext cx="5108906" cy="3440437"/>
          </a:xfrm>
        </p:spPr>
        <p:txBody>
          <a:bodyPr/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F122D-C5B7-46F2-A877-37247E9D4516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62C0B14-815D-4372-AB9A-F3AE10BCDD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648"/>
            <a:ext cx="6096000" cy="685735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470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4272965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2B068-0D05-4CE9-9C0E-D34209EE8874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053" y="1825625"/>
            <a:ext cx="10893155" cy="4351338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0393" y="636438"/>
            <a:ext cx="4272965" cy="585866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A5A3-DCE5-40A2-8864-9BABAE3F6396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2757-9812-4467-89A3-36F4B52AB0DE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4027064" cy="555088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none" lIns="0" tIns="46800" rIns="0" bIns="0" rtlCol="0" anchor="t">
            <a:spAutoFit/>
          </a:bodyPr>
          <a:lstStyle/>
          <a:p>
            <a:r>
              <a:rPr lang="de-CH" dirty="0"/>
              <a:t>Titel hinzufügen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7055" y="1700808"/>
            <a:ext cx="10894180" cy="4464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7054" y="6453336"/>
            <a:ext cx="1513384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0DFECB-9671-4DDC-82B2-7F52FA5FF010}" type="datetime1">
              <a:rPr lang="de-CH" smtClean="0"/>
              <a:t>22.11.2024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43605" y="6453336"/>
            <a:ext cx="7872875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775108" y="6453336"/>
            <a:ext cx="745299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8" r:id="rId2"/>
    <p:sldLayoutId id="2147483667" r:id="rId3"/>
    <p:sldLayoutId id="2147483659" r:id="rId4"/>
    <p:sldLayoutId id="2147483661" r:id="rId5"/>
    <p:sldLayoutId id="2147483666" r:id="rId6"/>
    <p:sldLayoutId id="2147483665" r:id="rId7"/>
    <p:sldLayoutId id="2147483663" r:id="rId8"/>
    <p:sldLayoutId id="2147483664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b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4000"/>
        </a:lnSpc>
        <a:spcBef>
          <a:spcPts val="0"/>
        </a:spcBef>
        <a:buFont typeface="Segoe UI Symbol" panose="020B0502040204020203" pitchFamily="34" charset="0"/>
        <a:buChar char="╺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0000" algn="l" defTabSz="914400" rtl="0" eaLnBrk="1" latinLnBrk="0" hangingPunct="1">
        <a:lnSpc>
          <a:spcPct val="114000"/>
        </a:lnSpc>
        <a:spcBef>
          <a:spcPts val="0"/>
        </a:spcBef>
        <a:buFont typeface="Segoe UI Symbol" panose="020B0502040204020203" pitchFamily="34" charset="0"/>
        <a:buChar char="╺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4000"/>
        </a:lnSpc>
        <a:spcBef>
          <a:spcPts val="0"/>
        </a:spcBef>
        <a:buFont typeface="Segoe UI Symbol" panose="020B0502040204020203" pitchFamily="34" charset="0"/>
        <a:buChar char="╺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000" algn="l" defTabSz="914400" rtl="0" eaLnBrk="1" latinLnBrk="0" hangingPunct="1">
        <a:lnSpc>
          <a:spcPct val="114000"/>
        </a:lnSpc>
        <a:spcBef>
          <a:spcPts val="0"/>
        </a:spcBef>
        <a:buFont typeface="Segoe UI Symbol" panose="020B0502040204020203" pitchFamily="34" charset="0"/>
        <a:buChar char="╺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www.energiefranken.ch/" TargetMode="External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www.energiefranken.ch/" TargetMode="External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0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30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8.svg"/><Relationship Id="rId5" Type="http://schemas.openxmlformats.org/officeDocument/2006/relationships/image" Target="../media/image33.sv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4546D31-9B91-491A-9660-8AFFACDB4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02" y="1328222"/>
            <a:ext cx="6326894" cy="555088"/>
          </a:xfrm>
        </p:spPr>
        <p:txBody>
          <a:bodyPr/>
          <a:lstStyle/>
          <a:p>
            <a:r>
              <a:rPr lang="de-CH" dirty="0"/>
              <a:t>Resultate Impulsberatung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7D089A4-B2E0-461F-982D-57E645664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392" y="636438"/>
            <a:ext cx="6326894" cy="555088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r>
              <a:rPr lang="de-CH" dirty="0"/>
              <a:t>STWEG-Versammlung</a:t>
            </a:r>
            <a:endParaRPr lang="de-CH" noProof="0" dirty="0"/>
          </a:p>
        </p:txBody>
      </p:sp>
      <p:sp>
        <p:nvSpPr>
          <p:cNvPr id="2" name="Textfeld 1"/>
          <p:cNvSpPr txBox="1"/>
          <p:nvPr/>
        </p:nvSpPr>
        <p:spPr>
          <a:xfrm>
            <a:off x="767408" y="3861048"/>
            <a:ext cx="37374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Herzlich willkommen!</a:t>
            </a:r>
          </a:p>
        </p:txBody>
      </p:sp>
    </p:spTree>
    <p:extLst>
      <p:ext uri="{BB962C8B-B14F-4D97-AF65-F5344CB8AC3E}">
        <p14:creationId xmlns:p14="http://schemas.microsoft.com/office/powerpoint/2010/main" val="198154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2</a:t>
            </a:fld>
            <a:endParaRPr lang="de-CH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D08139B-DBFF-184D-9675-B001A064FE08}"/>
              </a:ext>
            </a:extLst>
          </p:cNvPr>
          <p:cNvSpPr/>
          <p:nvPr/>
        </p:nvSpPr>
        <p:spPr>
          <a:xfrm>
            <a:off x="2783632" y="764704"/>
            <a:ext cx="2376264" cy="10801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“erneuerbar heizen“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CO2-frei/günstig/</a:t>
            </a:r>
            <a:r>
              <a:rPr lang="de-DE" dirty="0" err="1">
                <a:solidFill>
                  <a:schemeClr val="tx1"/>
                </a:solidFill>
              </a:rPr>
              <a:t>wertsteigrend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5DDE229-AFA1-5947-8183-857D98E85501}"/>
              </a:ext>
            </a:extLst>
          </p:cNvPr>
          <p:cNvSpPr/>
          <p:nvPr/>
        </p:nvSpPr>
        <p:spPr>
          <a:xfrm>
            <a:off x="9770179" y="5543155"/>
            <a:ext cx="2376264" cy="10801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282A0EE2-A929-2720-D93F-B29CDC9A33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0405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 descr="Ein Bild, das Text, Screenshot, Schrift, Design enthält.&#10;&#10;Beschreibung automatisch generiert.">
            <a:extLst>
              <a:ext uri="{FF2B5EF4-FFF2-40B4-BE49-F238E27FC236}">
                <a16:creationId xmlns:a16="http://schemas.microsoft.com/office/drawing/2014/main" id="{50AADCBF-D95C-527D-1E85-9E99A95AF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7826" y="1844824"/>
            <a:ext cx="9040011" cy="4452465"/>
          </a:xfr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F5CB2C7-6F74-DEE0-43CC-802AAB8EE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997D-CBE5-4CEE-962B-1275BD280642}" type="datetime4">
              <a:rPr lang="de-CH" smtClean="0"/>
              <a:t>22. November 2024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28FD5-6E0C-C029-A71A-28C37E383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Weiterbildung Impulsberatung «erneuerbar heizen» © 2024 Bundesamt für Energie BFE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A026A02-F42A-9D51-E602-F0EFA71DF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93" y="636438"/>
            <a:ext cx="9282093" cy="555088"/>
          </a:xfrm>
        </p:spPr>
        <p:txBody>
          <a:bodyPr/>
          <a:lstStyle/>
          <a:p>
            <a:r>
              <a:rPr lang="de-DE">
                <a:cs typeface="Arial"/>
              </a:rPr>
              <a:t>Netto-null CO</a:t>
            </a:r>
            <a:r>
              <a:rPr lang="de-DE" baseline="-25000">
                <a:cs typeface="Arial"/>
              </a:rPr>
              <a:t>2</a:t>
            </a:r>
            <a:r>
              <a:rPr lang="de-DE">
                <a:cs typeface="Arial"/>
              </a:rPr>
              <a:t>-Zielerreichung bis 2050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06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15481" y="1844824"/>
            <a:ext cx="10153128" cy="4452465"/>
          </a:xfrm>
        </p:spPr>
        <p:txBody>
          <a:bodyPr>
            <a:normAutofit/>
          </a:bodyPr>
          <a:lstStyle/>
          <a:p>
            <a:r>
              <a:rPr lang="de-CH" dirty="0"/>
              <a:t>Technologieneutrale Information vermitteln</a:t>
            </a:r>
          </a:p>
          <a:p>
            <a:endParaRPr lang="de-CH" dirty="0"/>
          </a:p>
          <a:p>
            <a:r>
              <a:rPr lang="de-CH" dirty="0"/>
              <a:t>Vermittlung korrekter Fakten zu Kosten, Aufwand und Wirkung</a:t>
            </a:r>
          </a:p>
          <a:p>
            <a:endParaRPr lang="de-CH" dirty="0"/>
          </a:p>
          <a:p>
            <a:r>
              <a:rPr lang="de-CH" dirty="0"/>
              <a:t>Gebäudebesitzer/innen zum Umstieg auf erneuerbare Energien animieren </a:t>
            </a:r>
          </a:p>
          <a:p>
            <a:endParaRPr lang="de-CH" dirty="0"/>
          </a:p>
          <a:p>
            <a:r>
              <a:rPr lang="de-CH" dirty="0"/>
              <a:t>Schnellere Reduktion des CO</a:t>
            </a:r>
            <a:r>
              <a:rPr lang="de-CH" baseline="-25000" dirty="0"/>
              <a:t>2</a:t>
            </a:r>
            <a:r>
              <a:rPr lang="de-CH" dirty="0"/>
              <a:t>-Ausstosses im Gebäudebereich</a:t>
            </a:r>
          </a:p>
          <a:p>
            <a:endParaRPr lang="de-CH" dirty="0"/>
          </a:p>
          <a:p>
            <a:r>
              <a:rPr lang="de-CH" dirty="0"/>
              <a:t>Optimale Lösungen dank individueller «Impulsberatung» zum Heizungsersatz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10839670" y="6453336"/>
            <a:ext cx="745299" cy="14401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10062755" cy="555088"/>
          </a:xfrm>
        </p:spPr>
        <p:txBody>
          <a:bodyPr/>
          <a:lstStyle/>
          <a:p>
            <a:r>
              <a:rPr lang="de-DE" dirty="0"/>
              <a:t>Was wollen wir mit </a:t>
            </a:r>
            <a:r>
              <a:rPr lang="de-CH" dirty="0"/>
              <a:t>«</a:t>
            </a:r>
            <a:r>
              <a:rPr lang="de-DE" dirty="0"/>
              <a:t>erneuerbar heizen</a:t>
            </a:r>
            <a:r>
              <a:rPr lang="de-CH" dirty="0"/>
              <a:t>»?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3593C59-B594-D14D-B1B3-323F353CEE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341" y="1670388"/>
            <a:ext cx="675879" cy="6758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B022007-6389-1343-95C6-F326609A90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341" y="2362092"/>
            <a:ext cx="675879" cy="67587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82BAA1B-BE84-BE4E-A427-BB952DD6D8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341" y="3053796"/>
            <a:ext cx="675879" cy="67587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17C8AEB-517E-4D41-A11F-E3531D7531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2341" y="3745500"/>
            <a:ext cx="675879" cy="67587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5BD8AA4-5FBE-114F-AD2D-DD451EA67F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0503" y="4423327"/>
            <a:ext cx="675879" cy="67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9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10839670" y="6453336"/>
            <a:ext cx="745299" cy="14401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10710304" cy="555088"/>
          </a:xfrm>
        </p:spPr>
        <p:txBody>
          <a:bodyPr/>
          <a:lstStyle/>
          <a:p>
            <a:r>
              <a:rPr lang="de-CH" dirty="0"/>
              <a:t>Viele gute Beispiele für den Heizungsersatz</a:t>
            </a:r>
            <a:endParaRPr lang="de-CH" spc="-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B30A9F-257A-EB4F-9F24-5EDDD18DAD4B}"/>
              </a:ext>
            </a:extLst>
          </p:cNvPr>
          <p:cNvSpPr txBox="1"/>
          <p:nvPr/>
        </p:nvSpPr>
        <p:spPr>
          <a:xfrm>
            <a:off x="5591944" y="1628800"/>
            <a:ext cx="5247726" cy="45318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R="0" indent="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/>
            </a:lvl1pPr>
            <a:lvl2pPr marL="174625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2pPr>
            <a:lvl3pPr marL="360363" marR="0" indent="-185738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3pPr>
            <a:lvl4pPr marL="534988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4pPr>
            <a:lvl5pPr marL="719138" marR="0" indent="-18415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de-DE" dirty="0">
                <a:solidFill>
                  <a:schemeClr val="accent2"/>
                </a:solidFill>
              </a:rPr>
              <a:t>Fakten, News und Geschichten zu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Impulsberatung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Einfamilienhäuser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Mehrfamilienhäuser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Stockwerkeigentümerschaften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Luft/Wasser-Wärmepumpe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Erdsondenwärmepumpe</a:t>
            </a:r>
            <a:endParaRPr lang="de-DE" dirty="0"/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Sonnenenergie (Solarthermie/PV)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Pelletheizung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Fernwärme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Förderung und Finanzierung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Einholen von Bewilligungen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dirty="0"/>
              <a:t>u.v.m.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5D15E97-76AC-7F43-B722-DDB39E955593}"/>
              </a:ext>
            </a:extLst>
          </p:cNvPr>
          <p:cNvSpPr txBox="1"/>
          <p:nvPr/>
        </p:nvSpPr>
        <p:spPr>
          <a:xfrm>
            <a:off x="1374897" y="5848195"/>
            <a:ext cx="55446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lvl="0">
              <a:defRPr sz="1400">
                <a:solidFill>
                  <a:prstClr val="black"/>
                </a:solidFill>
              </a:defRPr>
            </a:lvl1pPr>
            <a:lvl2pPr marL="174625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2pPr>
            <a:lvl3pPr marL="360363" marR="0" indent="-185738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3pPr>
            <a:lvl4pPr marL="534988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4pPr>
            <a:lvl5pPr marL="719138" marR="0" indent="-18415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de-DE" sz="1600" dirty="0"/>
              <a:t>Mehr Fakten, News und Geschichten auf </a:t>
            </a:r>
            <a:r>
              <a:rPr lang="de-DE" sz="1600" u="sng" dirty="0" err="1"/>
              <a:t>erneuerbarheizen.ch</a:t>
            </a:r>
            <a:endParaRPr lang="de-DE" sz="1600" u="sng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75358EF-586F-A842-9E70-21FC7716A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367" y="5727912"/>
            <a:ext cx="733007" cy="73300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47A5D01-A233-ADE8-2D04-F9C1A2277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89" y="1671027"/>
            <a:ext cx="4570516" cy="405688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DE6BC5F-E93D-E4A8-D9B3-DF7B4BE4C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45" y="1628800"/>
            <a:ext cx="4570516" cy="405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3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10111742" cy="555088"/>
          </a:xfrm>
        </p:spPr>
        <p:txBody>
          <a:bodyPr/>
          <a:lstStyle/>
          <a:p>
            <a:r>
              <a:rPr lang="de-CH" dirty="0"/>
              <a:t>Umsetzung und Finanzierung erleichtern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sz="half" idx="1"/>
          </p:nvPr>
        </p:nvSpPr>
        <p:spPr>
          <a:xfrm>
            <a:off x="1487488" y="1521008"/>
            <a:ext cx="10029580" cy="4932328"/>
          </a:xfrm>
        </p:spPr>
        <p:txBody>
          <a:bodyPr/>
          <a:lstStyle/>
          <a:p>
            <a:r>
              <a:rPr lang="de-CH" dirty="0">
                <a:solidFill>
                  <a:schemeClr val="accent2"/>
                </a:solidFill>
              </a:rPr>
              <a:t>Unterstützung bei der Umsetzung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Ihre Impulsberaterin/Ihr Impulsberater unterstützt Sie bei der Wahl des Heizsystems.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Die nötigen Schritte für den Heizungsersatz werden geklärt.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Auf Wunsch begleitet Ihre Impulsberaterin/Ihr Impulsberater Sie bei der Umsetzung (nicht Teil der Impulsberatung)</a:t>
            </a:r>
          </a:p>
          <a:p>
            <a:endParaRPr lang="de-CH" b="1" dirty="0"/>
          </a:p>
          <a:p>
            <a:r>
              <a:rPr lang="de-CH" dirty="0">
                <a:solidFill>
                  <a:schemeClr val="accent2"/>
                </a:solidFill>
              </a:rPr>
              <a:t>Finanzierung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Impulsberatung gratis in der ganzen Schweiz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Subventionen für Heizungsersatz bei den Energiefachstellen Ihres Kantons und Gemeinden </a:t>
            </a:r>
            <a:r>
              <a:rPr lang="de-CH" u="sng" dirty="0">
                <a:hlinkClick r:id="rId3"/>
              </a:rPr>
              <a:t>www.energiefranken.ch</a:t>
            </a:r>
            <a:endParaRPr lang="de-CH" dirty="0"/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Steuerabzugsberechtigung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r>
              <a:rPr lang="de-DE" dirty="0">
                <a:solidFill>
                  <a:schemeClr val="accent2"/>
                </a:solidFill>
              </a:rPr>
              <a:t>Freuen Sie sich über günstigere Energiekosten </a:t>
            </a:r>
            <a:br>
              <a:rPr lang="de-DE" dirty="0">
                <a:solidFill>
                  <a:schemeClr val="accent2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für Ihre Heizung in Zukunft!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6</a:t>
            </a:fld>
            <a:endParaRPr lang="de-CH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8D44073-0FCF-2E40-840D-8462538D3E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503" y="3414193"/>
            <a:ext cx="675879" cy="67587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8ABA453-1200-7F4E-8B66-4E009EAAF0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503" y="1340768"/>
            <a:ext cx="675879" cy="67587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A46828B-07E4-3743-BFD4-A13CD9C264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815" y="5585317"/>
            <a:ext cx="864095" cy="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1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86A8B-209A-DB35-6371-A97D0C6A9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BE92F0-7E10-D27C-B5F1-FC03C721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93" y="636438"/>
            <a:ext cx="10111742" cy="555088"/>
          </a:xfrm>
        </p:spPr>
        <p:txBody>
          <a:bodyPr/>
          <a:lstStyle/>
          <a:p>
            <a:r>
              <a:rPr lang="de-CH" dirty="0"/>
              <a:t>Umsetzung und Finanzierung erleichtern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AC042-DC66-C7C9-5E89-1AF54180A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7488" y="1521008"/>
            <a:ext cx="10029580" cy="4932328"/>
          </a:xfrm>
        </p:spPr>
        <p:txBody>
          <a:bodyPr/>
          <a:lstStyle/>
          <a:p>
            <a:r>
              <a:rPr lang="de-CH" dirty="0">
                <a:solidFill>
                  <a:schemeClr val="accent2"/>
                </a:solidFill>
              </a:rPr>
              <a:t>Unterstützung bei der Umsetzung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Ihre Impulsberaterin/Ihr Impulsberater unterstützt Sie bei der Wahl des Heizsystems.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Die nötigen Schritte für den Heizungsersatz werden geklärt.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Auf Wunsch Begleitet ihre Impulsberaterin/ihr Impulsberater sie bei der Umsetzung (nicht Teil der Impulsberatung)</a:t>
            </a:r>
          </a:p>
          <a:p>
            <a:endParaRPr lang="de-CH" b="1" dirty="0"/>
          </a:p>
          <a:p>
            <a:r>
              <a:rPr lang="de-CH" dirty="0">
                <a:solidFill>
                  <a:schemeClr val="accent2"/>
                </a:solidFill>
              </a:rPr>
              <a:t>Finanzierung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Impulsberatung gratis in der ganzen Schweiz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Subventionen für Heizungsersatz bei den Energiefachstellen Ihres Kantons und Gemeinden </a:t>
            </a:r>
            <a:r>
              <a:rPr lang="de-CH" u="sng" dirty="0">
                <a:hlinkClick r:id="rId3"/>
              </a:rPr>
              <a:t>www.energiefranken.ch</a:t>
            </a:r>
            <a:endParaRPr lang="de-CH" dirty="0"/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Steuerabzugsberechtigung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dirty="0"/>
          </a:p>
          <a:p>
            <a:r>
              <a:rPr lang="de-DE" dirty="0">
                <a:solidFill>
                  <a:schemeClr val="accent2"/>
                </a:solidFill>
              </a:rPr>
              <a:t>Freuen Sie sich über günstigere Energiekosten </a:t>
            </a:r>
            <a:br>
              <a:rPr lang="de-DE" dirty="0">
                <a:solidFill>
                  <a:schemeClr val="accent2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für Ihre Heizung in Zukunft!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8B465-94D4-DB37-3E9E-5CD015DA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7</a:t>
            </a:fld>
            <a:endParaRPr lang="de-CH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5E05D14-A1DF-8560-A6EC-0C052D6ACE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503" y="3414193"/>
            <a:ext cx="675879" cy="67587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643876F-900C-0F25-3E39-BDCF2357C2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503" y="1340768"/>
            <a:ext cx="675879" cy="67587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6F7EEE6-7305-10CC-4DED-80DAAA1155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815" y="5585317"/>
            <a:ext cx="864095" cy="86409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449079D-6454-728C-6EB1-21E2057B56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5676">
            <a:off x="9320315" y="-173733"/>
            <a:ext cx="3060000" cy="3060000"/>
          </a:xfrm>
          <a:prstGeom prst="rect">
            <a:avLst/>
          </a:prstGeom>
          <a:noFill/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552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9498754" cy="555088"/>
          </a:xfrm>
        </p:spPr>
        <p:txBody>
          <a:bodyPr/>
          <a:lstStyle/>
          <a:p>
            <a:r>
              <a:rPr lang="de-CH" dirty="0"/>
              <a:t>Impulsberatung – was wurde gemacht?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ichtungspfeil 4">
            <a:extLst>
              <a:ext uri="{FF2B5EF4-FFF2-40B4-BE49-F238E27FC236}">
                <a16:creationId xmlns:a16="http://schemas.microsoft.com/office/drawing/2014/main" id="{DA56D2FD-4928-0B4F-87D2-9E17C48D2F85}"/>
              </a:ext>
            </a:extLst>
          </p:cNvPr>
          <p:cNvSpPr/>
          <p:nvPr/>
        </p:nvSpPr>
        <p:spPr>
          <a:xfrm>
            <a:off x="2398216" y="1685932"/>
            <a:ext cx="2275049" cy="719466"/>
          </a:xfrm>
          <a:prstGeom prst="homePlate">
            <a:avLst>
              <a:gd name="adj" fmla="val 20978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Vorbereitung</a:t>
            </a:r>
          </a:p>
        </p:txBody>
      </p:sp>
      <p:sp>
        <p:nvSpPr>
          <p:cNvPr id="6" name="Eingebuchteter Richtungspfeil 5">
            <a:extLst>
              <a:ext uri="{FF2B5EF4-FFF2-40B4-BE49-F238E27FC236}">
                <a16:creationId xmlns:a16="http://schemas.microsoft.com/office/drawing/2014/main" id="{FC2A655A-04B8-7647-8A82-2B9C18A6B45B}"/>
              </a:ext>
            </a:extLst>
          </p:cNvPr>
          <p:cNvSpPr/>
          <p:nvPr/>
        </p:nvSpPr>
        <p:spPr>
          <a:xfrm>
            <a:off x="4648658" y="1685318"/>
            <a:ext cx="2275049" cy="720080"/>
          </a:xfrm>
          <a:prstGeom prst="chevron">
            <a:avLst>
              <a:gd name="adj" fmla="val 21003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Aufnahme</a:t>
            </a:r>
          </a:p>
        </p:txBody>
      </p:sp>
      <p:sp>
        <p:nvSpPr>
          <p:cNvPr id="20" name="Eingebuchteter Richtungspfeil 19">
            <a:extLst>
              <a:ext uri="{FF2B5EF4-FFF2-40B4-BE49-F238E27FC236}">
                <a16:creationId xmlns:a16="http://schemas.microsoft.com/office/drawing/2014/main" id="{77626835-206A-3B41-9E44-D5146E97555F}"/>
              </a:ext>
            </a:extLst>
          </p:cNvPr>
          <p:cNvSpPr/>
          <p:nvPr/>
        </p:nvSpPr>
        <p:spPr>
          <a:xfrm>
            <a:off x="6899100" y="1685318"/>
            <a:ext cx="2275049" cy="720080"/>
          </a:xfrm>
          <a:prstGeom prst="chevron">
            <a:avLst>
              <a:gd name="adj" fmla="val 21003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Beratung</a:t>
            </a:r>
          </a:p>
        </p:txBody>
      </p:sp>
      <p:sp>
        <p:nvSpPr>
          <p:cNvPr id="22" name="Eingebuchteter Richtungspfeil 21">
            <a:extLst>
              <a:ext uri="{FF2B5EF4-FFF2-40B4-BE49-F238E27FC236}">
                <a16:creationId xmlns:a16="http://schemas.microsoft.com/office/drawing/2014/main" id="{0D49305E-F6C2-1040-8112-708FF1CE493C}"/>
              </a:ext>
            </a:extLst>
          </p:cNvPr>
          <p:cNvSpPr/>
          <p:nvPr/>
        </p:nvSpPr>
        <p:spPr>
          <a:xfrm>
            <a:off x="9149543" y="1692553"/>
            <a:ext cx="2275049" cy="720080"/>
          </a:xfrm>
          <a:prstGeom prst="chevron">
            <a:avLst>
              <a:gd name="adj" fmla="val 21003"/>
            </a:avLst>
          </a:prstGeom>
          <a:solidFill>
            <a:schemeClr val="accent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</a:rPr>
              <a:t>Abschluss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4E0763A-0320-7648-A5B0-22BF86394318}"/>
              </a:ext>
            </a:extLst>
          </p:cNvPr>
          <p:cNvSpPr txBox="1"/>
          <p:nvPr/>
        </p:nvSpPr>
        <p:spPr>
          <a:xfrm>
            <a:off x="4678043" y="2545974"/>
            <a:ext cx="2119842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Zweck, Zustand und Funktion des heutigen Systems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Situation für Alter-nativen (Gebäude, Platz, Flächen, Umgebung etc.)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STWE: Verwaltung oder andere </a:t>
            </a:r>
            <a:r>
              <a:rPr lang="de-DE" sz="1600" dirty="0" err="1"/>
              <a:t>Ent</a:t>
            </a:r>
            <a:r>
              <a:rPr lang="de-DE" sz="1600" dirty="0"/>
              <a:t>-scheider/innen, Vorliebe für </a:t>
            </a:r>
            <a:r>
              <a:rPr lang="de-DE" sz="1600" dirty="0" err="1"/>
              <a:t>erneuer</a:t>
            </a:r>
            <a:r>
              <a:rPr lang="de-DE" sz="1600" dirty="0"/>
              <a:t>-bare Variante und Entscheidungs-prozess einschätzen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274E63A-2C25-7249-992C-BDE7CA7AF39D}"/>
              </a:ext>
            </a:extLst>
          </p:cNvPr>
          <p:cNvSpPr txBox="1"/>
          <p:nvPr/>
        </p:nvSpPr>
        <p:spPr>
          <a:xfrm>
            <a:off x="6899100" y="2545974"/>
            <a:ext cx="2149228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179388" indent="-179388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1pPr>
          </a:lstStyle>
          <a:p>
            <a:pPr>
              <a:buClr>
                <a:schemeClr val="accent2"/>
              </a:buClr>
            </a:pPr>
            <a:r>
              <a:rPr lang="de-CH" dirty="0"/>
              <a:t>Mögliche </a:t>
            </a:r>
            <a:r>
              <a:rPr lang="de-CH" dirty="0" err="1"/>
              <a:t>erneuer</a:t>
            </a:r>
            <a:r>
              <a:rPr lang="de-CH" dirty="0"/>
              <a:t>-bare Alternativen</a:t>
            </a:r>
          </a:p>
          <a:p>
            <a:pPr>
              <a:buClr>
                <a:schemeClr val="accent2"/>
              </a:buClr>
            </a:pPr>
            <a:r>
              <a:rPr lang="de-CH" dirty="0"/>
              <a:t>Vergleich mit konventionellem System</a:t>
            </a:r>
          </a:p>
          <a:p>
            <a:pPr>
              <a:buClr>
                <a:schemeClr val="accent2"/>
              </a:buClr>
            </a:pPr>
            <a:r>
              <a:rPr lang="de-CH" dirty="0"/>
              <a:t>Künftige Energie- und Leistungszahlen, CO</a:t>
            </a:r>
            <a:r>
              <a:rPr lang="de-CH" baseline="-25000" dirty="0"/>
              <a:t>2</a:t>
            </a:r>
            <a:r>
              <a:rPr lang="de-CH" dirty="0"/>
              <a:t>-Emissionen </a:t>
            </a:r>
          </a:p>
          <a:p>
            <a:pPr>
              <a:buClr>
                <a:schemeClr val="accent2"/>
              </a:buClr>
            </a:pPr>
            <a:r>
              <a:rPr lang="de-CH" dirty="0"/>
              <a:t>Kosten: Investition, Fördergelder und Betrieb </a:t>
            </a:r>
          </a:p>
          <a:p>
            <a:pPr>
              <a:buClr>
                <a:schemeClr val="accent2"/>
              </a:buClr>
            </a:pPr>
            <a:r>
              <a:rPr lang="de-CH" dirty="0"/>
              <a:t>Finanzielle und ökologische Effekte</a:t>
            </a:r>
          </a:p>
          <a:p>
            <a:pPr>
              <a:buClr>
                <a:schemeClr val="accent2"/>
              </a:buClr>
            </a:pP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63A6038-ECEB-624A-BE61-75F347887DB1}"/>
              </a:ext>
            </a:extLst>
          </p:cNvPr>
          <p:cNvSpPr txBox="1"/>
          <p:nvPr/>
        </p:nvSpPr>
        <p:spPr>
          <a:xfrm>
            <a:off x="9149543" y="2545974"/>
            <a:ext cx="2269732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Beratungsbericht zum Einholen von Variantenvergleichen oder Offerten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Präsentation und Diskussion der Resultate</a:t>
            </a:r>
          </a:p>
        </p:txBody>
      </p:sp>
      <p:sp>
        <p:nvSpPr>
          <p:cNvPr id="29" name="Eckige Klammer links 28">
            <a:extLst>
              <a:ext uri="{FF2B5EF4-FFF2-40B4-BE49-F238E27FC236}">
                <a16:creationId xmlns:a16="http://schemas.microsoft.com/office/drawing/2014/main" id="{04EA7F6C-878A-B543-8B42-548FE1C54816}"/>
              </a:ext>
            </a:extLst>
          </p:cNvPr>
          <p:cNvSpPr/>
          <p:nvPr/>
        </p:nvSpPr>
        <p:spPr>
          <a:xfrm rot="16200000">
            <a:off x="5638226" y="4864232"/>
            <a:ext cx="188289" cy="2167424"/>
          </a:xfrm>
          <a:prstGeom prst="leftBracket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211E01A-050D-B942-BF1B-243ACEFCD4C6}"/>
              </a:ext>
            </a:extLst>
          </p:cNvPr>
          <p:cNvSpPr txBox="1"/>
          <p:nvPr/>
        </p:nvSpPr>
        <p:spPr>
          <a:xfrm>
            <a:off x="4648658" y="6100020"/>
            <a:ext cx="21674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dirty="0"/>
              <a:t>Situationserfassung vor Ort 2–3 h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70A16AE-FC89-0048-9AF3-DF8948928CB4}"/>
              </a:ext>
            </a:extLst>
          </p:cNvPr>
          <p:cNvSpPr txBox="1"/>
          <p:nvPr/>
        </p:nvSpPr>
        <p:spPr>
          <a:xfrm>
            <a:off x="2393029" y="2545974"/>
            <a:ext cx="2115886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Allgemeine Angaben zur Liegenschaft inkl. durchgeführten energetischen Sanierungen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Verbrauchsdaten (Öl-/Gas-/Strom-rechnungen der letzten 3 Jahre…)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Abklärungen zum Objektstandort im Vorfeld durch Impulsberater/in</a:t>
            </a:r>
          </a:p>
          <a:p>
            <a:pPr marL="179388" indent="-179388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600" dirty="0"/>
          </a:p>
        </p:txBody>
      </p:sp>
      <p:sp>
        <p:nvSpPr>
          <p:cNvPr id="19" name="Eckige Klammer links 18">
            <a:extLst>
              <a:ext uri="{FF2B5EF4-FFF2-40B4-BE49-F238E27FC236}">
                <a16:creationId xmlns:a16="http://schemas.microsoft.com/office/drawing/2014/main" id="{1AD21B23-08D7-1B49-8842-95050EDC306A}"/>
              </a:ext>
            </a:extLst>
          </p:cNvPr>
          <p:cNvSpPr/>
          <p:nvPr/>
        </p:nvSpPr>
        <p:spPr>
          <a:xfrm rot="16200000">
            <a:off x="7897336" y="4650685"/>
            <a:ext cx="188289" cy="2167424"/>
          </a:xfrm>
          <a:prstGeom prst="leftBracket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0609E0A-DDCD-024E-BBE4-12B786FDB5C3}"/>
              </a:ext>
            </a:extLst>
          </p:cNvPr>
          <p:cNvSpPr txBox="1"/>
          <p:nvPr/>
        </p:nvSpPr>
        <p:spPr>
          <a:xfrm>
            <a:off x="6907768" y="5886473"/>
            <a:ext cx="21674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algn="ctr">
              <a:defRPr sz="1600"/>
            </a:lvl1pPr>
          </a:lstStyle>
          <a:p>
            <a:r>
              <a:rPr lang="de-CH" sz="1400" dirty="0"/>
              <a:t>Beratung der Verwaltung oder an STWE-Versammlung 1–2 h </a:t>
            </a:r>
            <a:endParaRPr lang="de-DE" sz="14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E4438F3-FD36-AF47-A6E4-CAE87AC05A49}"/>
              </a:ext>
            </a:extLst>
          </p:cNvPr>
          <p:cNvSpPr/>
          <p:nvPr/>
        </p:nvSpPr>
        <p:spPr>
          <a:xfrm>
            <a:off x="780513" y="3077761"/>
            <a:ext cx="1134152" cy="11341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25DCD62F-28A5-BA46-89CB-B01C7A1E3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551" y="3131020"/>
            <a:ext cx="968077" cy="96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1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C18FC7-BA36-463E-AFF9-EFFF543A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9</a:t>
            </a:fld>
            <a:endParaRPr lang="de-CH" dirty="0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646BF8F9-8326-6C83-5557-67B4643F3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7B9EE150-1380-9157-4982-0301BC3E24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7" b="102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230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BADF1C3-A876-EE4D-A8CA-609D2B6FC118}"/>
              </a:ext>
            </a:extLst>
          </p:cNvPr>
          <p:cNvSpPr/>
          <p:nvPr/>
        </p:nvSpPr>
        <p:spPr>
          <a:xfrm>
            <a:off x="626686" y="2660301"/>
            <a:ext cx="11017224" cy="19263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241ED21E-F577-C845-A580-FDFBAC46CAB0}"/>
              </a:ext>
            </a:extLst>
          </p:cNvPr>
          <p:cNvCxnSpPr>
            <a:cxnSpLocks/>
          </p:cNvCxnSpPr>
          <p:nvPr/>
        </p:nvCxnSpPr>
        <p:spPr>
          <a:xfrm>
            <a:off x="1114076" y="2501812"/>
            <a:ext cx="0" cy="1503253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69A7231-A144-BA40-B82E-EED6136A5543}"/>
              </a:ext>
            </a:extLst>
          </p:cNvPr>
          <p:cNvSpPr/>
          <p:nvPr/>
        </p:nvSpPr>
        <p:spPr>
          <a:xfrm>
            <a:off x="720653" y="3048330"/>
            <a:ext cx="786845" cy="6958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917D01A-09FC-6F40-A7AA-68AAA8951F63}"/>
              </a:ext>
            </a:extLst>
          </p:cNvPr>
          <p:cNvSpPr/>
          <p:nvPr/>
        </p:nvSpPr>
        <p:spPr>
          <a:xfrm>
            <a:off x="5137158" y="2501812"/>
            <a:ext cx="2911134" cy="29111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Rechtzeitig</a:t>
            </a:r>
            <a:br>
              <a:rPr lang="de-DE" b="1" dirty="0">
                <a:solidFill>
                  <a:schemeClr val="bg1"/>
                </a:solidFill>
              </a:rPr>
            </a:br>
            <a:r>
              <a:rPr lang="de-DE" b="1" dirty="0">
                <a:solidFill>
                  <a:schemeClr val="bg1"/>
                </a:solidFill>
              </a:rPr>
              <a:t>Ersatz planen!</a:t>
            </a:r>
          </a:p>
          <a:p>
            <a:pPr algn="ctr"/>
            <a:endParaRPr lang="de-DE" b="1" dirty="0">
              <a:solidFill>
                <a:schemeClr val="bg1"/>
              </a:solidFill>
            </a:endParaRPr>
          </a:p>
          <a:p>
            <a:pPr algn="ctr"/>
            <a:r>
              <a:rPr lang="de-DE" b="1" dirty="0">
                <a:solidFill>
                  <a:schemeClr val="bg1"/>
                </a:solidFill>
              </a:rPr>
              <a:t>Mit der Impulsberatung</a:t>
            </a:r>
            <a:br>
              <a:rPr lang="de-DE" b="1" dirty="0">
                <a:solidFill>
                  <a:schemeClr val="bg1"/>
                </a:solidFill>
              </a:rPr>
            </a:br>
            <a:r>
              <a:rPr lang="de-DE" b="1" dirty="0">
                <a:solidFill>
                  <a:schemeClr val="bg1"/>
                </a:solidFill>
              </a:rPr>
              <a:t>von «erneuerbar heizen»</a:t>
            </a:r>
          </a:p>
          <a:p>
            <a:pPr algn="ctr"/>
            <a:endParaRPr lang="de-DE" b="1" dirty="0">
              <a:solidFill>
                <a:schemeClr val="bg1"/>
              </a:solidFill>
            </a:endParaRPr>
          </a:p>
          <a:p>
            <a:pPr algn="ctr"/>
            <a:endParaRPr lang="de-DE" b="1" dirty="0">
              <a:solidFill>
                <a:schemeClr val="bg1"/>
              </a:solidFill>
            </a:endParaRPr>
          </a:p>
          <a:p>
            <a:pPr algn="ctr"/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6925357" cy="555088"/>
          </a:xfrm>
        </p:spPr>
        <p:txBody>
          <a:bodyPr/>
          <a:lstStyle/>
          <a:p>
            <a:r>
              <a:rPr lang="de-CH" dirty="0"/>
              <a:t>Welche Heizsysteme gibt es?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70E8D67F-FCA7-4399-BB61-713C5E959B9E}"/>
              </a:ext>
            </a:extLst>
          </p:cNvPr>
          <p:cNvSpPr txBox="1">
            <a:spLocks/>
          </p:cNvSpPr>
          <p:nvPr/>
        </p:nvSpPr>
        <p:spPr>
          <a:xfrm>
            <a:off x="2953864" y="3552874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>
            <a:defPPr>
              <a:defRPr lang="de-DE"/>
            </a:defPPr>
            <a:lvl1pPr marL="0" indent="0">
              <a:lnSpc>
                <a:spcPts val="1900"/>
              </a:lnSpc>
              <a:spcBef>
                <a:spcPts val="0"/>
              </a:spcBef>
              <a:buFontTx/>
              <a:buNone/>
              <a:defRPr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Fernwärme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71DBB53-9901-2F4E-A6F8-DC5D5CD74A9E}"/>
              </a:ext>
            </a:extLst>
          </p:cNvPr>
          <p:cNvSpPr/>
          <p:nvPr/>
        </p:nvSpPr>
        <p:spPr>
          <a:xfrm>
            <a:off x="626688" y="1820597"/>
            <a:ext cx="1587024" cy="7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fontAlgn="base">
              <a:spcAft>
                <a:spcPct val="0"/>
              </a:spcAft>
            </a:pPr>
            <a:r>
              <a:rPr lang="de-DE" sz="2000" dirty="0">
                <a:solidFill>
                  <a:schemeClr val="tx1"/>
                </a:solidFill>
                <a:latin typeface="Arial" panose="020B0604020202020204"/>
                <a:cs typeface="Arial" panose="020B0604020202020204" pitchFamily="34" charset="0"/>
              </a:rPr>
              <a:t>Altes Heizsystem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2BC26783-9004-BE4A-ABF7-F4B6CF46C71E}"/>
              </a:ext>
            </a:extLst>
          </p:cNvPr>
          <p:cNvSpPr/>
          <p:nvPr/>
        </p:nvSpPr>
        <p:spPr>
          <a:xfrm>
            <a:off x="3048673" y="1824315"/>
            <a:ext cx="3600000" cy="7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de-DE" sz="2000" dirty="0">
                <a:solidFill>
                  <a:schemeClr val="tx1"/>
                </a:solidFill>
                <a:latin typeface="Arial" panose="020B0604020202020204"/>
                <a:cs typeface="Arial" panose="020B0604020202020204" pitchFamily="34" charset="0"/>
              </a:rPr>
              <a:t>Fossile Heizungen</a:t>
            </a:r>
          </a:p>
          <a:p>
            <a:pPr algn="ctr" fontAlgn="base">
              <a:spcAft>
                <a:spcPct val="0"/>
              </a:spcAft>
            </a:pPr>
            <a:r>
              <a:rPr lang="de-DE" sz="1400" dirty="0">
                <a:solidFill>
                  <a:schemeClr val="tx1"/>
                </a:solidFill>
                <a:latin typeface="Arial" panose="020B0604020202020204"/>
                <a:cs typeface="Arial" panose="020B0604020202020204" pitchFamily="34" charset="0"/>
              </a:rPr>
              <a:t>Öl oder Gas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378FE888-0D2E-E340-9468-CDA7C0331A06}"/>
              </a:ext>
            </a:extLst>
          </p:cNvPr>
          <p:cNvSpPr/>
          <p:nvPr/>
        </p:nvSpPr>
        <p:spPr>
          <a:xfrm>
            <a:off x="6706484" y="1825753"/>
            <a:ext cx="3600000" cy="7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de-DE" sz="2000" dirty="0">
                <a:solidFill>
                  <a:schemeClr val="tx1"/>
                </a:solidFill>
                <a:latin typeface="Arial" panose="020B0604020202020204"/>
                <a:cs typeface="Arial" panose="020B0604020202020204" pitchFamily="34" charset="0"/>
              </a:rPr>
              <a:t>Elektrodirektheizungen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4C17B96-471B-F54F-9764-33CA9D755118}"/>
              </a:ext>
            </a:extLst>
          </p:cNvPr>
          <p:cNvSpPr/>
          <p:nvPr/>
        </p:nvSpPr>
        <p:spPr>
          <a:xfrm>
            <a:off x="626686" y="3950990"/>
            <a:ext cx="1693615" cy="7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de-DE" sz="2000" dirty="0">
                <a:solidFill>
                  <a:schemeClr val="accent2"/>
                </a:solidFill>
              </a:rPr>
              <a:t>Erneuerbares</a:t>
            </a:r>
            <a:br>
              <a:rPr lang="de-DE" sz="2000" dirty="0">
                <a:solidFill>
                  <a:schemeClr val="accent2"/>
                </a:solidFill>
              </a:rPr>
            </a:br>
            <a:r>
              <a:rPr lang="de-DE" sz="2000" dirty="0">
                <a:solidFill>
                  <a:schemeClr val="accent2"/>
                </a:solidFill>
              </a:rPr>
              <a:t>Heizsystem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9EA1C458-FD97-BF43-9A4C-2A611070DB0A}"/>
              </a:ext>
            </a:extLst>
          </p:cNvPr>
          <p:cNvSpPr/>
          <p:nvPr/>
        </p:nvSpPr>
        <p:spPr>
          <a:xfrm>
            <a:off x="5192823" y="3440155"/>
            <a:ext cx="2874888" cy="7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</a:endParaRPr>
          </a:p>
        </p:txBody>
      </p:sp>
      <p:pic>
        <p:nvPicPr>
          <p:cNvPr id="55" name="Grafik 54">
            <a:extLst>
              <a:ext uri="{FF2B5EF4-FFF2-40B4-BE49-F238E27FC236}">
                <a16:creationId xmlns:a16="http://schemas.microsoft.com/office/drawing/2014/main" id="{E966C71E-43B6-1F49-90A3-9CC1F3607A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7908" y="4178734"/>
            <a:ext cx="952500" cy="952500"/>
          </a:xfrm>
          <a:prstGeom prst="rect">
            <a:avLst/>
          </a:prstGeom>
        </p:spPr>
      </p:pic>
      <p:sp>
        <p:nvSpPr>
          <p:cNvPr id="57" name="Textplatzhalter 2">
            <a:extLst>
              <a:ext uri="{FF2B5EF4-FFF2-40B4-BE49-F238E27FC236}">
                <a16:creationId xmlns:a16="http://schemas.microsoft.com/office/drawing/2014/main" id="{32EF74D3-882D-C143-A700-DB8D597511D2}"/>
              </a:ext>
            </a:extLst>
          </p:cNvPr>
          <p:cNvSpPr txBox="1">
            <a:spLocks/>
          </p:cNvSpPr>
          <p:nvPr/>
        </p:nvSpPr>
        <p:spPr>
          <a:xfrm>
            <a:off x="3410965" y="4754281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>
            <a:defPPr>
              <a:defRPr lang="de-DE"/>
            </a:defPPr>
            <a:lvl1pPr marR="0" lv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5934C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defRPr>
            </a:lvl1pPr>
          </a:lstStyle>
          <a:p>
            <a:pPr algn="l"/>
            <a:r>
              <a:rPr lang="de-CH" dirty="0">
                <a:solidFill>
                  <a:schemeClr val="tx1"/>
                </a:solidFill>
              </a:rPr>
              <a:t>Holzfeuerungen</a:t>
            </a:r>
          </a:p>
          <a:p>
            <a:pPr algn="l">
              <a:lnSpc>
                <a:spcPts val="216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1400" dirty="0">
                <a:solidFill>
                  <a:schemeClr val="tx1"/>
                </a:solidFill>
              </a:rPr>
              <a:t>• Pellet</a:t>
            </a:r>
            <a:br>
              <a:rPr lang="de-DE" sz="1400" dirty="0">
                <a:solidFill>
                  <a:schemeClr val="tx1"/>
                </a:solidFill>
              </a:rPr>
            </a:br>
            <a:r>
              <a:rPr lang="de-DE" sz="1400" dirty="0">
                <a:solidFill>
                  <a:schemeClr val="tx1"/>
                </a:solidFill>
              </a:rPr>
              <a:t>• Stückholz</a:t>
            </a:r>
            <a:br>
              <a:rPr lang="de-DE" sz="1400" dirty="0">
                <a:solidFill>
                  <a:schemeClr val="tx1"/>
                </a:solidFill>
              </a:rPr>
            </a:br>
            <a:r>
              <a:rPr lang="de-DE" sz="1400" dirty="0">
                <a:solidFill>
                  <a:schemeClr val="tx1"/>
                </a:solidFill>
              </a:rPr>
              <a:t>• Holzschnitzel</a:t>
            </a:r>
          </a:p>
          <a:p>
            <a:endParaRPr lang="de-CH" dirty="0">
              <a:solidFill>
                <a:schemeClr val="tx1"/>
              </a:solidFill>
            </a:endParaRPr>
          </a:p>
          <a:p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59" name="Textplatzhalter 2">
            <a:extLst>
              <a:ext uri="{FF2B5EF4-FFF2-40B4-BE49-F238E27FC236}">
                <a16:creationId xmlns:a16="http://schemas.microsoft.com/office/drawing/2014/main" id="{FE86D664-8B78-274B-8ED7-426CC8BC345F}"/>
              </a:ext>
            </a:extLst>
          </p:cNvPr>
          <p:cNvSpPr txBox="1">
            <a:spLocks/>
          </p:cNvSpPr>
          <p:nvPr/>
        </p:nvSpPr>
        <p:spPr>
          <a:xfrm>
            <a:off x="5176420" y="5669584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b" anchorCtr="0">
            <a:noAutofit/>
          </a:bodyPr>
          <a:lstStyle>
            <a:defPPr>
              <a:defRPr lang="de-DE"/>
            </a:defPPr>
            <a:lvl1pPr marR="0" lv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5934C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defRPr>
            </a:lvl1pPr>
          </a:lstStyle>
          <a:p>
            <a:r>
              <a:rPr lang="de-CH" sz="1400" dirty="0">
                <a:solidFill>
                  <a:schemeClr val="tx1"/>
                </a:solidFill>
              </a:rPr>
              <a:t>Heizungsunterstützung mit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dirty="0">
                <a:solidFill>
                  <a:schemeClr val="tx1"/>
                </a:solidFill>
              </a:rPr>
              <a:t>Solarwärme</a:t>
            </a:r>
          </a:p>
        </p:txBody>
      </p:sp>
      <p:sp>
        <p:nvSpPr>
          <p:cNvPr id="60" name="Textplatzhalter 2">
            <a:extLst>
              <a:ext uri="{FF2B5EF4-FFF2-40B4-BE49-F238E27FC236}">
                <a16:creationId xmlns:a16="http://schemas.microsoft.com/office/drawing/2014/main" id="{B5E338E5-E6F2-8A4A-9C96-9B4D94274282}"/>
              </a:ext>
            </a:extLst>
          </p:cNvPr>
          <p:cNvSpPr txBox="1">
            <a:spLocks/>
          </p:cNvSpPr>
          <p:nvPr/>
        </p:nvSpPr>
        <p:spPr>
          <a:xfrm>
            <a:off x="8136612" y="5412946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>
            <a:defPPr>
              <a:defRPr lang="de-DE"/>
            </a:defPPr>
            <a:lvl1pPr marR="0" lv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5934C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defRPr>
            </a:lvl1pPr>
          </a:lstStyle>
          <a:p>
            <a:r>
              <a:rPr lang="de-CH" dirty="0">
                <a:solidFill>
                  <a:schemeClr val="tx1"/>
                </a:solidFill>
              </a:rPr>
              <a:t>Wärmepumpe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sz="1400" dirty="0">
                <a:solidFill>
                  <a:schemeClr val="tx1"/>
                </a:solidFill>
              </a:rPr>
              <a:t>Luft/Wasser</a:t>
            </a:r>
          </a:p>
        </p:txBody>
      </p:sp>
      <p:sp>
        <p:nvSpPr>
          <p:cNvPr id="61" name="Textplatzhalter 2">
            <a:extLst>
              <a:ext uri="{FF2B5EF4-FFF2-40B4-BE49-F238E27FC236}">
                <a16:creationId xmlns:a16="http://schemas.microsoft.com/office/drawing/2014/main" id="{E865E9A2-87B2-F74A-8DDF-5C55D5EA7891}"/>
              </a:ext>
            </a:extLst>
          </p:cNvPr>
          <p:cNvSpPr txBox="1">
            <a:spLocks/>
          </p:cNvSpPr>
          <p:nvPr/>
        </p:nvSpPr>
        <p:spPr>
          <a:xfrm>
            <a:off x="8252031" y="3546651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>
            <a:defPPr>
              <a:defRPr lang="de-DE"/>
            </a:defPPr>
            <a:lvl1pPr marR="0" lv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5934C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defRPr>
            </a:lvl1pPr>
          </a:lstStyle>
          <a:p>
            <a:r>
              <a:rPr lang="de-CH" dirty="0">
                <a:solidFill>
                  <a:schemeClr val="tx1"/>
                </a:solidFill>
              </a:rPr>
              <a:t>Wärmepumpe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sz="1400" dirty="0">
                <a:solidFill>
                  <a:schemeClr val="tx1"/>
                </a:solidFill>
              </a:rPr>
              <a:t>Erdwärmesonde</a:t>
            </a:r>
          </a:p>
          <a:p>
            <a:r>
              <a:rPr lang="de-CH" sz="1400" dirty="0">
                <a:solidFill>
                  <a:schemeClr val="tx1"/>
                </a:solidFill>
              </a:rPr>
              <a:t>Grundwasser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18F37F3-D8CE-854A-9380-C18F5FD0DD84}"/>
              </a:ext>
            </a:extLst>
          </p:cNvPr>
          <p:cNvSpPr/>
          <p:nvPr/>
        </p:nvSpPr>
        <p:spPr>
          <a:xfrm>
            <a:off x="5158804" y="2658863"/>
            <a:ext cx="2942925" cy="29429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 </a:t>
            </a:r>
          </a:p>
        </p:txBody>
      </p: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1EDBE60F-936C-7645-B27A-84CB4CACFC16}"/>
              </a:ext>
            </a:extLst>
          </p:cNvPr>
          <p:cNvCxnSpPr>
            <a:cxnSpLocks/>
          </p:cNvCxnSpPr>
          <p:nvPr/>
        </p:nvCxnSpPr>
        <p:spPr>
          <a:xfrm>
            <a:off x="5470538" y="2237451"/>
            <a:ext cx="341117" cy="325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1F695899-21F9-3C47-8630-841F6E197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5973" y="3346878"/>
            <a:ext cx="702000" cy="702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7243BA3-CE70-4342-94EE-B539F55603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24313" y="5587128"/>
            <a:ext cx="702000" cy="702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C0B1778-D8E5-0A48-B349-077937B0CC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2670" y="3048330"/>
            <a:ext cx="702145" cy="702145"/>
          </a:xfrm>
          <a:prstGeom prst="rect">
            <a:avLst/>
          </a:prstGeom>
        </p:spPr>
      </p:pic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F507154A-1B98-CE4A-938B-CBB9EE9F510F}"/>
              </a:ext>
            </a:extLst>
          </p:cNvPr>
          <p:cNvCxnSpPr>
            <a:cxnSpLocks/>
          </p:cNvCxnSpPr>
          <p:nvPr/>
        </p:nvCxnSpPr>
        <p:spPr>
          <a:xfrm flipH="1">
            <a:off x="7425874" y="2237451"/>
            <a:ext cx="341117" cy="325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C2567117-30E0-0847-8C36-57886C2559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03762" y="4397124"/>
            <a:ext cx="749738" cy="749738"/>
          </a:xfrm>
          <a:prstGeom prst="rect">
            <a:avLst/>
          </a:prstGeom>
        </p:spPr>
      </p:pic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9A8AE0E6-0916-284F-B041-C627B53DDF04}"/>
              </a:ext>
            </a:extLst>
          </p:cNvPr>
          <p:cNvSpPr txBox="1">
            <a:spLocks/>
          </p:cNvSpPr>
          <p:nvPr/>
        </p:nvSpPr>
        <p:spPr>
          <a:xfrm>
            <a:off x="8739099" y="4601947"/>
            <a:ext cx="2059573" cy="53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 anchorCtr="0">
            <a:noAutofit/>
          </a:bodyPr>
          <a:lstStyle>
            <a:defPPr>
              <a:defRPr lang="de-DE"/>
            </a:defPPr>
            <a:lvl1pPr marR="0" lv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5934C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defRPr>
            </a:lvl1pPr>
          </a:lstStyle>
          <a:p>
            <a:r>
              <a:rPr lang="de-CH" sz="1400" dirty="0">
                <a:solidFill>
                  <a:schemeClr val="tx1"/>
                </a:solidFill>
              </a:rPr>
              <a:t>Stromversorgung mit</a:t>
            </a:r>
            <a:br>
              <a:rPr lang="de-CH" sz="1400" dirty="0">
                <a:solidFill>
                  <a:schemeClr val="tx1"/>
                </a:solidFill>
              </a:rPr>
            </a:br>
            <a:r>
              <a:rPr lang="de-CH" sz="1400" dirty="0">
                <a:solidFill>
                  <a:schemeClr val="tx1"/>
                </a:solidFill>
              </a:rPr>
              <a:t>Photovoltaik</a:t>
            </a: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90FEC08C-7D95-5A44-89C3-93327A9029EC}"/>
              </a:ext>
            </a:extLst>
          </p:cNvPr>
          <p:cNvCxnSpPr>
            <a:cxnSpLocks/>
          </p:cNvCxnSpPr>
          <p:nvPr/>
        </p:nvCxnSpPr>
        <p:spPr>
          <a:xfrm flipH="1" flipV="1">
            <a:off x="9549862" y="4268825"/>
            <a:ext cx="103116" cy="26657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932B03CE-D8E1-C64C-9DDD-3C14ABAA03EB}"/>
              </a:ext>
            </a:extLst>
          </p:cNvPr>
          <p:cNvCxnSpPr>
            <a:cxnSpLocks/>
          </p:cNvCxnSpPr>
          <p:nvPr/>
        </p:nvCxnSpPr>
        <p:spPr>
          <a:xfrm flipH="1">
            <a:off x="9408751" y="5168934"/>
            <a:ext cx="187783" cy="21320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fik 36">
            <a:extLst>
              <a:ext uri="{FF2B5EF4-FFF2-40B4-BE49-F238E27FC236}">
                <a16:creationId xmlns:a16="http://schemas.microsoft.com/office/drawing/2014/main" id="{4AB19073-0820-A944-AB33-4D3561C712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13724" y="3402919"/>
            <a:ext cx="702000" cy="70200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A96AE7F8-8F72-5C42-9000-022BFF9144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73595" y="4633830"/>
            <a:ext cx="702000" cy="702000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DBA95F47-7042-C349-B7CF-B521250753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85888" y="5314070"/>
            <a:ext cx="702000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5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de-CH" dirty="0">
                <a:ea typeface="+mn-lt"/>
                <a:cs typeface="+mn-lt"/>
              </a:rPr>
              <a:t>Der erste Blick trügt oft: Die Investitionskosten für klimafreundliche Heizsysteme sind teilweise zwar höher als der 1:1 Ersatz einer Öl- oder Gasheizung. Der Umstieg auf erneuerbare Energien rechnet sich jedoch für Hauseigentümer/innen ganz direkt:</a:t>
            </a:r>
            <a:endParaRPr lang="de-DE" dirty="0">
              <a:ea typeface="+mn-lt"/>
              <a:cs typeface="+mn-lt"/>
            </a:endParaRPr>
          </a:p>
          <a:p>
            <a:pPr marL="342900" indent="-342900">
              <a:lnSpc>
                <a:spcPct val="113999"/>
              </a:lnSpc>
              <a:buClr>
                <a:schemeClr val="accent2"/>
              </a:buClr>
              <a:buFont typeface="Arial,Sans-Serif" panose="020B0604020202020204" pitchFamily="34" charset="0"/>
              <a:buChar char="•"/>
            </a:pPr>
            <a:r>
              <a:rPr lang="de-CH" dirty="0">
                <a:ea typeface="+mn-lt"/>
                <a:cs typeface="+mn-lt"/>
              </a:rPr>
              <a:t>Wegfall der CO</a:t>
            </a:r>
            <a:r>
              <a:rPr lang="de-CH" baseline="-25000" dirty="0">
                <a:ea typeface="+mn-lt"/>
                <a:cs typeface="+mn-lt"/>
              </a:rPr>
              <a:t>2</a:t>
            </a:r>
            <a:r>
              <a:rPr lang="de-CH" dirty="0">
                <a:ea typeface="+mn-lt"/>
                <a:cs typeface="+mn-lt"/>
              </a:rPr>
              <a:t>-Abgabe bei der Verwendung erneuerbarer Energien,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Char char="•"/>
            </a:pPr>
            <a:r>
              <a:rPr lang="de-CH" dirty="0">
                <a:ea typeface="+mn-lt"/>
                <a:cs typeface="+mn-lt"/>
              </a:rPr>
              <a:t>reduzierte Energie- und Betriebskosten,</a:t>
            </a:r>
            <a:endParaRPr lang="de-CH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Char char="•"/>
            </a:pPr>
            <a:r>
              <a:rPr lang="de-CH" dirty="0">
                <a:ea typeface="+mn-lt"/>
                <a:cs typeface="+mn-lt"/>
              </a:rPr>
              <a:t>Förderbeiträge und Steuerabzüge,</a:t>
            </a:r>
            <a:endParaRPr lang="de-CH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Char char="•"/>
            </a:pPr>
            <a:r>
              <a:rPr lang="de-CH" dirty="0">
                <a:ea typeface="+mn-lt"/>
                <a:cs typeface="+mn-lt"/>
              </a:rPr>
              <a:t>grössere Unabhängigkeit gegenüber Energiepreisschwankungen durch die Verwendung einheimischer erneuerbarer Energien,</a:t>
            </a:r>
            <a:endParaRPr lang="de-CH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Char char="•"/>
            </a:pPr>
            <a:r>
              <a:rPr lang="de-CH" dirty="0">
                <a:ea typeface="+mn-lt"/>
                <a:cs typeface="+mn-lt"/>
              </a:rPr>
              <a:t>Erhalt oder Erhöhung des Gebäudewertes.</a:t>
            </a:r>
            <a:endParaRPr lang="de-CH" dirty="0"/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endParaRPr lang="de-CH" dirty="0"/>
          </a:p>
          <a:p>
            <a:pPr marL="623888">
              <a:lnSpc>
                <a:spcPct val="100000"/>
              </a:lnSpc>
              <a:spcAft>
                <a:spcPts val="600"/>
              </a:spcAft>
            </a:pPr>
            <a:r>
              <a:rPr lang="de-CH" dirty="0">
                <a:solidFill>
                  <a:schemeClr val="accent2"/>
                </a:solidFill>
              </a:rPr>
              <a:t>Aussagekräftig ist nur eine Gesamtbetrachtung der Kosten für Anschaffung, Energie, Betrieb und Wartung einer Heizung über den Lebenszyklus von 20 Jahren!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e-CH" sz="1000" b="1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30393" y="636438"/>
            <a:ext cx="9566721" cy="555088"/>
          </a:xfrm>
        </p:spPr>
        <p:txBody>
          <a:bodyPr/>
          <a:lstStyle/>
          <a:p>
            <a:r>
              <a:rPr lang="de-CH" dirty="0"/>
              <a:t>Rechnen Sie richtig – die </a:t>
            </a:r>
            <a:r>
              <a:rPr lang="de-CH" dirty="0" err="1"/>
              <a:t>GesamtKosten</a:t>
            </a:r>
            <a:endParaRPr lang="de-CH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7F24ED3-08E6-C84A-A968-5EEF55526B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852" y="5335096"/>
            <a:ext cx="837772" cy="83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9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12</a:t>
            </a:fld>
            <a:endParaRPr lang="de-CH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30393" y="636438"/>
            <a:ext cx="4128823" cy="555088"/>
          </a:xfrm>
        </p:spPr>
        <p:txBody>
          <a:bodyPr/>
          <a:lstStyle/>
          <a:p>
            <a:r>
              <a:rPr lang="de-CH" dirty="0"/>
              <a:t>Kostenfaktoren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FFC9DADB-E456-E04F-9250-48A21149C784}"/>
              </a:ext>
            </a:extLst>
          </p:cNvPr>
          <p:cNvGrpSpPr/>
          <p:nvPr/>
        </p:nvGrpSpPr>
        <p:grpSpPr>
          <a:xfrm>
            <a:off x="4751818" y="1862807"/>
            <a:ext cx="2253975" cy="2253973"/>
            <a:chOff x="4893028" y="2194998"/>
            <a:chExt cx="1944216" cy="1944216"/>
          </a:xfrm>
        </p:grpSpPr>
        <p:sp>
          <p:nvSpPr>
            <p:cNvPr id="6" name="Bogen 5">
              <a:extLst>
                <a:ext uri="{FF2B5EF4-FFF2-40B4-BE49-F238E27FC236}">
                  <a16:creationId xmlns:a16="http://schemas.microsoft.com/office/drawing/2014/main" id="{BA8665C2-9E91-F646-822A-65023516C3AD}"/>
                </a:ext>
              </a:extLst>
            </p:cNvPr>
            <p:cNvSpPr/>
            <p:nvPr/>
          </p:nvSpPr>
          <p:spPr>
            <a:xfrm rot="7777123">
              <a:off x="4893028" y="2194998"/>
              <a:ext cx="1944216" cy="1944216"/>
            </a:xfrm>
            <a:prstGeom prst="arc">
              <a:avLst>
                <a:gd name="adj1" fmla="val 18196319"/>
                <a:gd name="adj2" fmla="val 20176985"/>
              </a:avLst>
            </a:prstGeom>
            <a:solidFill>
              <a:schemeClr val="accent2">
                <a:alpha val="60000"/>
              </a:schemeClr>
            </a:solidFill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Bogen 6">
              <a:extLst>
                <a:ext uri="{FF2B5EF4-FFF2-40B4-BE49-F238E27FC236}">
                  <a16:creationId xmlns:a16="http://schemas.microsoft.com/office/drawing/2014/main" id="{FFCD283E-D510-8F41-A870-E4F46AB42D03}"/>
                </a:ext>
              </a:extLst>
            </p:cNvPr>
            <p:cNvSpPr/>
            <p:nvPr/>
          </p:nvSpPr>
          <p:spPr>
            <a:xfrm rot="7777123">
              <a:off x="4893028" y="2194998"/>
              <a:ext cx="1944216" cy="1944216"/>
            </a:xfrm>
            <a:prstGeom prst="arc">
              <a:avLst>
                <a:gd name="adj1" fmla="val 20179432"/>
                <a:gd name="adj2" fmla="val 4797979"/>
              </a:avLst>
            </a:prstGeom>
            <a:solidFill>
              <a:schemeClr val="accent6"/>
            </a:solidFill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Bogen 7">
              <a:extLst>
                <a:ext uri="{FF2B5EF4-FFF2-40B4-BE49-F238E27FC236}">
                  <a16:creationId xmlns:a16="http://schemas.microsoft.com/office/drawing/2014/main" id="{BCA56D92-4CF3-3845-AFAB-5187F301C3D2}"/>
                </a:ext>
              </a:extLst>
            </p:cNvPr>
            <p:cNvSpPr/>
            <p:nvPr/>
          </p:nvSpPr>
          <p:spPr>
            <a:xfrm rot="7777123">
              <a:off x="4893028" y="2194998"/>
              <a:ext cx="1944216" cy="1944216"/>
            </a:xfrm>
            <a:prstGeom prst="arc">
              <a:avLst>
                <a:gd name="adj1" fmla="val 4769738"/>
                <a:gd name="adj2" fmla="val 18214204"/>
              </a:avLst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2861C899-5B9E-FC4D-A38D-39759DB07697}"/>
              </a:ext>
            </a:extLst>
          </p:cNvPr>
          <p:cNvCxnSpPr>
            <a:cxnSpLocks/>
          </p:cNvCxnSpPr>
          <p:nvPr/>
        </p:nvCxnSpPr>
        <p:spPr>
          <a:xfrm>
            <a:off x="3359696" y="3543240"/>
            <a:ext cx="1364333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8A8F6A1-3EC0-0F44-A4D2-ED62605C56EE}"/>
              </a:ext>
            </a:extLst>
          </p:cNvPr>
          <p:cNvCxnSpPr>
            <a:cxnSpLocks/>
          </p:cNvCxnSpPr>
          <p:nvPr/>
        </p:nvCxnSpPr>
        <p:spPr>
          <a:xfrm>
            <a:off x="6960096" y="2337328"/>
            <a:ext cx="43061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671A3421-7480-1B43-8DBC-73432E70EE17}"/>
              </a:ext>
            </a:extLst>
          </p:cNvPr>
          <p:cNvCxnSpPr>
            <a:cxnSpLocks/>
          </p:cNvCxnSpPr>
          <p:nvPr/>
        </p:nvCxnSpPr>
        <p:spPr>
          <a:xfrm flipH="1" flipV="1">
            <a:off x="5878806" y="4208107"/>
            <a:ext cx="2" cy="432000"/>
          </a:xfrm>
          <a:prstGeom prst="line">
            <a:avLst/>
          </a:prstGeom>
          <a:ln w="12700">
            <a:solidFill>
              <a:srgbClr val="77BE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2D3A91C2-5FF6-EF42-B0EC-32E45503675E}"/>
              </a:ext>
            </a:extLst>
          </p:cNvPr>
          <p:cNvSpPr txBox="1"/>
          <p:nvPr/>
        </p:nvSpPr>
        <p:spPr>
          <a:xfrm>
            <a:off x="7536160" y="2181140"/>
            <a:ext cx="4110613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 dirty="0"/>
              <a:t>Energiekosten</a:t>
            </a:r>
            <a:r>
              <a:rPr lang="de-DE" dirty="0"/>
              <a:t> </a:t>
            </a:r>
          </a:p>
          <a:p>
            <a:r>
              <a:rPr lang="de-DE" dirty="0"/>
              <a:t>für Heizöl, Gas, Strom etc.; entscheidend für die Gesamtkosten, Anteil wird jedoch häufig unterschätzt.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F02F56A-2CC9-0743-853E-2D24A89C1DEC}"/>
              </a:ext>
            </a:extLst>
          </p:cNvPr>
          <p:cNvSpPr txBox="1"/>
          <p:nvPr/>
        </p:nvSpPr>
        <p:spPr>
          <a:xfrm>
            <a:off x="1273359" y="3378181"/>
            <a:ext cx="3240341" cy="16619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 dirty="0"/>
              <a:t>Investitionskosten</a:t>
            </a:r>
            <a:r>
              <a:rPr lang="de-DE" dirty="0"/>
              <a:t> </a:t>
            </a:r>
          </a:p>
          <a:p>
            <a:r>
              <a:rPr lang="de-CH" dirty="0">
                <a:sym typeface="Wingdings" panose="05000000000000000000" pitchFamily="2" charset="2"/>
              </a:rPr>
              <a:t>einmaliger Betrag für die Anschaffung des Heizsystems inkl. Montagekosten; </a:t>
            </a:r>
            <a:r>
              <a:rPr lang="de-DE" dirty="0"/>
              <a:t>werden </a:t>
            </a:r>
            <a:r>
              <a:rPr lang="de-DE" dirty="0" err="1"/>
              <a:t>anteilsmässig</a:t>
            </a:r>
            <a:r>
              <a:rPr lang="de-DE" dirty="0"/>
              <a:t> häufig überschätzt.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C3F9BCD-4655-8649-879F-2BD56C8E8EEA}"/>
              </a:ext>
            </a:extLst>
          </p:cNvPr>
          <p:cNvSpPr txBox="1"/>
          <p:nvPr/>
        </p:nvSpPr>
        <p:spPr>
          <a:xfrm>
            <a:off x="5807968" y="4675965"/>
            <a:ext cx="4176464" cy="13849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 dirty="0"/>
              <a:t>Betriebs- und Unterhaltskosten</a:t>
            </a:r>
            <a:r>
              <a:rPr lang="de-DE" dirty="0"/>
              <a:t> </a:t>
            </a:r>
          </a:p>
          <a:p>
            <a:r>
              <a:rPr lang="de-CH" dirty="0">
                <a:sym typeface="Wingdings" panose="05000000000000000000" pitchFamily="2" charset="2"/>
              </a:rPr>
              <a:t>für Reparaturen, Wartung, Kaminprüfung und -reinigung; </a:t>
            </a:r>
            <a:r>
              <a:rPr lang="de-DE" dirty="0"/>
              <a:t>kleinster Anteil an den Gesamtkosten, sind aber nicht zu unterschätzen.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DC7E757-DDEF-FF4D-BAD5-173D8124BA01}"/>
              </a:ext>
            </a:extLst>
          </p:cNvPr>
          <p:cNvSpPr txBox="1"/>
          <p:nvPr/>
        </p:nvSpPr>
        <p:spPr>
          <a:xfrm>
            <a:off x="1698873" y="1892659"/>
            <a:ext cx="29122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600" dirty="0"/>
              <a:t>Schematische Darstellung der Gesamtkosten über den Lebenszyklus einer Heizung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2371D2F6-66B4-E549-9244-B969E10262BB}"/>
              </a:ext>
            </a:extLst>
          </p:cNvPr>
          <p:cNvCxnSpPr>
            <a:stCxn id="7" idx="1"/>
          </p:cNvCxnSpPr>
          <p:nvPr/>
        </p:nvCxnSpPr>
        <p:spPr>
          <a:xfrm flipH="1">
            <a:off x="5519936" y="2989794"/>
            <a:ext cx="358869" cy="12183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D7F74239-2158-5F43-9EDA-C07110946B34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629150" y="2295525"/>
            <a:ext cx="1249655" cy="6942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98AB9531-C624-DC4F-BDEA-273314E5BD38}"/>
              </a:ext>
            </a:extLst>
          </p:cNvPr>
          <p:cNvCxnSpPr>
            <a:cxnSpLocks/>
            <a:endCxn id="7" idx="1"/>
          </p:cNvCxnSpPr>
          <p:nvPr/>
        </p:nvCxnSpPr>
        <p:spPr>
          <a:xfrm flipH="1" flipV="1">
            <a:off x="5878805" y="2989794"/>
            <a:ext cx="360070" cy="119485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5CB7AFAE-A5C0-794E-A751-8890716E9161}"/>
              </a:ext>
            </a:extLst>
          </p:cNvPr>
          <p:cNvCxnSpPr>
            <a:cxnSpLocks/>
          </p:cNvCxnSpPr>
          <p:nvPr/>
        </p:nvCxnSpPr>
        <p:spPr>
          <a:xfrm flipV="1">
            <a:off x="1620906" y="1923289"/>
            <a:ext cx="0" cy="7080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012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7055" y="1844825"/>
            <a:ext cx="10941554" cy="3672408"/>
          </a:xfrm>
        </p:spPr>
        <p:txBody>
          <a:bodyPr/>
          <a:lstStyle/>
          <a:p>
            <a:pPr marL="265113" indent="-265113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Erneuerungsfonds der Stockwerkeigentümerschaft (STWE)</a:t>
            </a:r>
            <a:endParaRPr lang="en-US" dirty="0"/>
          </a:p>
          <a:p>
            <a:pPr marL="285750" lvl="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Gemeinschaft nimmt ein Darlehen auf </a:t>
            </a:r>
            <a:endParaRPr lang="en-US" dirty="0"/>
          </a:p>
          <a:p>
            <a:pPr marL="285750" lvl="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CH" dirty="0"/>
              <a:t>Jeder Eigentümer finanziert direkt bzw. nimmt eine Hypothek auf </a:t>
            </a:r>
          </a:p>
          <a:p>
            <a:pPr marL="285750" lvl="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Anlage-Contracting (</a:t>
            </a:r>
            <a:r>
              <a:rPr lang="en-US" dirty="0" err="1"/>
              <a:t>Investition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Contractor, </a:t>
            </a:r>
            <a:r>
              <a:rPr lang="en-US" dirty="0" err="1"/>
              <a:t>Abzahlung</a:t>
            </a:r>
            <a:r>
              <a:rPr lang="en-US" dirty="0"/>
              <a:t> </a:t>
            </a:r>
            <a:r>
              <a:rPr lang="en-US" dirty="0" err="1"/>
              <a:t>über</a:t>
            </a:r>
            <a:r>
              <a:rPr lang="en-US" dirty="0"/>
              <a:t> </a:t>
            </a:r>
            <a:r>
              <a:rPr lang="en-US" dirty="0" err="1"/>
              <a:t>Wärmepreis</a:t>
            </a:r>
            <a:r>
              <a:rPr lang="en-US" dirty="0"/>
              <a:t>)</a:t>
            </a:r>
          </a:p>
          <a:p>
            <a:endParaRPr lang="de-CH" sz="1000" b="1" dirty="0"/>
          </a:p>
          <a:p>
            <a:r>
              <a:rPr lang="de-CH" b="1" dirty="0"/>
              <a:t>Investitionen</a:t>
            </a:r>
            <a:r>
              <a:rPr lang="de-CH" dirty="0"/>
              <a:t> in Unterhalt und Energiespar-Massnahmen (z.B. Ersatz Wärmeerzeugung) können </a:t>
            </a:r>
            <a:r>
              <a:rPr lang="de-CH" b="1" dirty="0"/>
              <a:t>von den Steuern abgezogen</a:t>
            </a:r>
            <a:r>
              <a:rPr lang="de-CH" dirty="0"/>
              <a:t> werden. </a:t>
            </a:r>
            <a:r>
              <a:rPr lang="de-CH" b="1" dirty="0"/>
              <a:t>Einzahlungen in Erneuerungsfonds sind ebenfalls abzugsberechtigt</a:t>
            </a:r>
            <a:r>
              <a:rPr lang="de-CH" dirty="0"/>
              <a:t>, Ausgaben aus dem Erneuerungsfond jedoch nicht.</a:t>
            </a:r>
          </a:p>
          <a:p>
            <a:endParaRPr lang="de-CH" dirty="0"/>
          </a:p>
          <a:p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Professionelle Verwalter sorgen dafür, dass die </a:t>
            </a: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Liegenschaft zukunftstauglich bleibt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 und deren Wert erhalten bleibt.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13</a:t>
            </a:fld>
            <a:endParaRPr lang="de-CH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30393" y="636438"/>
            <a:ext cx="8453276" cy="555088"/>
          </a:xfrm>
        </p:spPr>
        <p:txBody>
          <a:bodyPr/>
          <a:lstStyle/>
          <a:p>
            <a:r>
              <a:rPr lang="de-CH" dirty="0"/>
              <a:t>Finanzierung Heizungsersatz STWE</a:t>
            </a:r>
          </a:p>
        </p:txBody>
      </p:sp>
    </p:spTree>
    <p:extLst>
      <p:ext uri="{BB962C8B-B14F-4D97-AF65-F5344CB8AC3E}">
        <p14:creationId xmlns:p14="http://schemas.microsoft.com/office/powerpoint/2010/main" val="3051414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393" y="636438"/>
            <a:ext cx="1145127" cy="585866"/>
          </a:xfrm>
        </p:spPr>
        <p:txBody>
          <a:bodyPr/>
          <a:lstStyle/>
          <a:p>
            <a:r>
              <a:rPr lang="de-CH" dirty="0"/>
              <a:t>Fazit</a:t>
            </a:r>
          </a:p>
        </p:txBody>
      </p:sp>
      <p:sp>
        <p:nvSpPr>
          <p:cNvPr id="3" name="Untertitel 2"/>
          <p:cNvSpPr>
            <a:spLocks noGrp="1"/>
          </p:cNvSpPr>
          <p:nvPr>
            <p:ph sz="half" idx="1"/>
          </p:nvPr>
        </p:nvSpPr>
        <p:spPr>
          <a:xfrm>
            <a:off x="627054" y="2996952"/>
            <a:ext cx="6117018" cy="2792365"/>
          </a:xfrm>
        </p:spPr>
        <p:txBody>
          <a:bodyPr>
            <a:noAutofit/>
          </a:bodyPr>
          <a:lstStyle/>
          <a:p>
            <a:pPr algn="l"/>
            <a:r>
              <a:rPr lang="de-CH" sz="2400" dirty="0"/>
              <a:t>Erneuerbar heizen ist wirtschaftlich und ökologisch vorteilhafter als fossile Heizsysteme und Elektrodirektheizungen – </a:t>
            </a:r>
          </a:p>
          <a:p>
            <a:pPr algn="l"/>
            <a:r>
              <a:rPr lang="de-CH" sz="2400" dirty="0"/>
              <a:t>und das vom ersten Tag an!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8EF2645-2236-3648-88D9-166771D92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7734" y="4366"/>
            <a:ext cx="5124266" cy="6849267"/>
          </a:xfrm>
        </p:spPr>
      </p:pic>
    </p:spTree>
    <p:extLst>
      <p:ext uri="{BB962C8B-B14F-4D97-AF65-F5344CB8AC3E}">
        <p14:creationId xmlns:p14="http://schemas.microsoft.com/office/powerpoint/2010/main" val="2874398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94B3F8-DE18-BD43-9532-3CF6E49E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bg1">
                    <a:lumMod val="50000"/>
                  </a:schemeClr>
                </a:solidFill>
              </a:rPr>
              <a:t>1	Planen Sie voraus!</a:t>
            </a:r>
            <a:endParaRPr lang="de-CH" dirty="0">
              <a:solidFill>
                <a:schemeClr val="bg1">
                  <a:lumMod val="50000"/>
                </a:schemeClr>
              </a:solidFill>
              <a:cs typeface="Arial"/>
            </a:endParaRPr>
          </a:p>
          <a:p>
            <a:pPr marL="314325">
              <a:spcAft>
                <a:spcPts val="600"/>
              </a:spcAft>
              <a:tabLst>
                <a:tab pos="307975" algn="l"/>
              </a:tabLst>
            </a:pPr>
            <a:r>
              <a:rPr lang="de-CH" dirty="0">
                <a:solidFill>
                  <a:schemeClr val="bg1">
                    <a:lumMod val="50000"/>
                  </a:schemeClr>
                </a:solidFill>
              </a:rPr>
              <a:t>Wenn Ihre bestehende Heizung 10-jährig oder älter ist, sollten Sie jetzt über einen Ersatz nachdenken. </a:t>
            </a:r>
          </a:p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bg1">
                    <a:lumMod val="50000"/>
                  </a:schemeClr>
                </a:solidFill>
              </a:rPr>
              <a:t>2	Impulsberater/in beiziehen</a:t>
            </a:r>
          </a:p>
          <a:p>
            <a:pPr marL="314325">
              <a:spcAft>
                <a:spcPts val="600"/>
              </a:spcAft>
              <a:tabLst>
                <a:tab pos="307975" algn="l"/>
              </a:tabLst>
            </a:pPr>
            <a:r>
              <a:rPr lang="de-CH" dirty="0">
                <a:solidFill>
                  <a:schemeClr val="bg1">
                    <a:lumMod val="50000"/>
                  </a:schemeClr>
                </a:solidFill>
              </a:rPr>
              <a:t>Lassen Sie sich von Ihrer Impulsberaterin oder Ihrem Impulsberater aufzeigen, welche erneuerbaren Heizsysteme bei Ihrem Gebäude in Frage kommen und was diese kosten.</a:t>
            </a:r>
          </a:p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accent2"/>
                </a:solidFill>
              </a:rPr>
              <a:t>3	Rechnen Sie richtig!</a:t>
            </a:r>
          </a:p>
          <a:p>
            <a:pPr marL="314325">
              <a:spcAft>
                <a:spcPts val="600"/>
              </a:spcAft>
              <a:tabLst>
                <a:tab pos="307975" algn="l"/>
              </a:tabLst>
            </a:pPr>
            <a:r>
              <a:rPr lang="de-CH" dirty="0"/>
              <a:t>Berücksichtigen Sie nicht nur die einmaligen Investitionskosten, sondern auch die voraussichtlichen Betriebskosten über die ganze Lebensdauer von durchschnittlich 20 Jahren und die Förderbeiträge. Berücksichtigen Sie zusätzlich auch mögliche Steuerabzüge.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0DAF42-8376-E743-A076-1A1AE890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15</a:t>
            </a:fld>
            <a:endParaRPr lang="de-CH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B34BB3C-21FD-DC4E-94DE-B170CD152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93" y="636438"/>
            <a:ext cx="8343160" cy="585866"/>
          </a:xfrm>
        </p:spPr>
        <p:txBody>
          <a:bodyPr/>
          <a:lstStyle/>
          <a:p>
            <a:r>
              <a:rPr lang="de-CH" dirty="0"/>
              <a:t>Die 7 Schritte beim Heizungsersatz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5235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94B3F8-DE18-BD43-9532-3CF6E49E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14325" indent="-307975">
              <a:tabLst>
                <a:tab pos="307975" algn="l"/>
              </a:tabLst>
            </a:pPr>
            <a:r>
              <a:rPr lang="de-CH" b="1" dirty="0">
                <a:solidFill>
                  <a:schemeClr val="accent2"/>
                </a:solidFill>
              </a:rPr>
              <a:t>4	Offerten einholen und vergleichen</a:t>
            </a:r>
          </a:p>
          <a:p>
            <a:pPr marL="314325" indent="-307975">
              <a:spcAft>
                <a:spcPts val="600"/>
              </a:spcAft>
              <a:tabLst>
                <a:tab pos="307975" algn="l"/>
              </a:tabLst>
            </a:pPr>
            <a:r>
              <a:rPr lang="de-CH" dirty="0"/>
              <a:t>	Holen Sie für dieses Heizsystem zwei bis drei Offerten von verschiedenen Heizungsinstallateuren ein.</a:t>
            </a:r>
          </a:p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accent2"/>
                </a:solidFill>
              </a:rPr>
              <a:t>5	Behörden informieren</a:t>
            </a:r>
          </a:p>
          <a:p>
            <a:pPr marL="314325" indent="-307975">
              <a:spcAft>
                <a:spcPts val="600"/>
              </a:spcAft>
              <a:tabLst>
                <a:tab pos="307975" algn="l"/>
              </a:tabLst>
            </a:pPr>
            <a:r>
              <a:rPr lang="de-CH" dirty="0"/>
              <a:t>	Beim Ersatz Ihrer Heizung ist in vielen Fällen (je nach Technologie und Standort) eine Baubewilligung Ihrer Gemeinde notwendig.</a:t>
            </a:r>
          </a:p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accent2"/>
                </a:solidFill>
              </a:rPr>
              <a:t>6	Fördergelder beantragen</a:t>
            </a:r>
          </a:p>
          <a:p>
            <a:pPr marL="314325">
              <a:tabLst>
                <a:tab pos="307975" algn="l"/>
              </a:tabLst>
            </a:pPr>
            <a:r>
              <a:rPr lang="de-CH" dirty="0"/>
              <a:t>Beantragen Sie Förderbeiträge jetzt – also noch vor Baubeginn – und lassen Sie diese bestätigen!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0DAF42-8376-E743-A076-1A1AE890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16</a:t>
            </a:fld>
            <a:endParaRPr lang="de-CH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B34BB3C-21FD-DC4E-94DE-B170CD152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93" y="636438"/>
            <a:ext cx="8345927" cy="585866"/>
          </a:xfrm>
        </p:spPr>
        <p:txBody>
          <a:bodyPr/>
          <a:lstStyle/>
          <a:p>
            <a:r>
              <a:rPr lang="de-CH" dirty="0"/>
              <a:t>Die 7 Schritte beim Heizungsersatz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763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94B3F8-DE18-BD43-9532-3CF6E49E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4325" indent="-307975">
              <a:tabLst>
                <a:tab pos="307975" algn="l"/>
              </a:tabLst>
            </a:pPr>
            <a:r>
              <a:rPr lang="de-CH" dirty="0">
                <a:solidFill>
                  <a:schemeClr val="accent2"/>
                </a:solidFill>
              </a:rPr>
              <a:t>7	Heizung ersetzen</a:t>
            </a:r>
            <a:endParaRPr lang="de-CH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marL="581025" indent="-266700">
              <a:spcAft>
                <a:spcPts val="600"/>
              </a:spcAft>
              <a:buClr>
                <a:srgbClr val="15934C"/>
              </a:buClr>
              <a:buFont typeface="Arial" panose="020B0604020202020204" pitchFamily="34" charset="0"/>
              <a:buChar char="•"/>
              <a:tabLst>
                <a:tab pos="307975" algn="l"/>
              </a:tabLst>
            </a:pPr>
            <a:r>
              <a:rPr lang="de-CH" dirty="0"/>
              <a:t>Nach dem Ausarbeiten der Werkverträge mit den Handwerkern kann der Umbau losgehen.</a:t>
            </a:r>
          </a:p>
          <a:p>
            <a:pPr marL="581025" indent="-266700">
              <a:spcAft>
                <a:spcPts val="600"/>
              </a:spcAft>
              <a:buClr>
                <a:srgbClr val="15934C"/>
              </a:buClr>
              <a:buFont typeface="Arial" panose="020B0604020202020204" pitchFamily="34" charset="0"/>
              <a:buChar char="•"/>
              <a:tabLst>
                <a:tab pos="307975" algn="l"/>
              </a:tabLst>
            </a:pPr>
            <a:r>
              <a:rPr lang="de-CH" dirty="0"/>
              <a:t>In der Regel sind die Arbeiten je nach Umfang innerhalb weniger Wochen abgeschlossen. Während dem Umbau kann eine Hilfsheizung Wärme und Warmwasser liefern. </a:t>
            </a:r>
          </a:p>
          <a:p>
            <a:pPr marL="581025" indent="-266700">
              <a:spcAft>
                <a:spcPts val="600"/>
              </a:spcAft>
              <a:buClr>
                <a:srgbClr val="15934C"/>
              </a:buClr>
              <a:buFont typeface="Arial" panose="020B0604020202020204" pitchFamily="34" charset="0"/>
              <a:buChar char="•"/>
              <a:tabLst>
                <a:tab pos="307975" algn="l"/>
              </a:tabLst>
            </a:pPr>
            <a:r>
              <a:rPr lang="de-CH" dirty="0"/>
              <a:t>Nach dem Umbau können Sie beim Kanton die Auszahlung der Förderbeiträge beantragen.</a:t>
            </a:r>
          </a:p>
          <a:p>
            <a:pPr marL="314325">
              <a:tabLst>
                <a:tab pos="307975" algn="l"/>
              </a:tabLst>
            </a:pPr>
            <a:endParaRPr lang="de-CH" dirty="0"/>
          </a:p>
          <a:p>
            <a:pPr marL="314325">
              <a:spcAft>
                <a:spcPts val="600"/>
              </a:spcAft>
              <a:tabLst>
                <a:tab pos="307975" algn="l"/>
              </a:tabLst>
            </a:pPr>
            <a:endParaRPr lang="de-CH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0DAF42-8376-E743-A076-1A1AE890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17</a:t>
            </a:fld>
            <a:endParaRPr lang="de-CH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B34BB3C-21FD-DC4E-94DE-B170CD152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93" y="636438"/>
            <a:ext cx="8345927" cy="585866"/>
          </a:xfrm>
        </p:spPr>
        <p:txBody>
          <a:bodyPr/>
          <a:lstStyle/>
          <a:p>
            <a:r>
              <a:rPr lang="de-CH" dirty="0"/>
              <a:t>Die 7 Schritte beim Heizungsersatz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BEC8E5-507D-2549-8CB9-CAE5C06D4897}"/>
              </a:ext>
            </a:extLst>
          </p:cNvPr>
          <p:cNvSpPr txBox="1"/>
          <p:nvPr/>
        </p:nvSpPr>
        <p:spPr>
          <a:xfrm>
            <a:off x="1374896" y="5848195"/>
            <a:ext cx="79614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lvl="0">
              <a:defRPr sz="1400">
                <a:solidFill>
                  <a:prstClr val="black"/>
                </a:solidFill>
              </a:defRPr>
            </a:lvl1pPr>
            <a:lvl2pPr marL="174625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2pPr>
            <a:lvl3pPr marL="360363" marR="0" indent="-185738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3pPr>
            <a:lvl4pPr marL="534988" marR="0" indent="-174625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4pPr>
            <a:lvl5pPr marL="719138" marR="0" indent="-18415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Symbol" panose="020B0502040204020203" pitchFamily="34" charset="0"/>
              <a:buChar char="╺"/>
              <a:tabLst/>
              <a:defRPr sz="2000" b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de-DE" sz="1600" dirty="0" err="1"/>
              <a:t>Erklärvideo</a:t>
            </a:r>
            <a:r>
              <a:rPr lang="de-DE" sz="1600" dirty="0"/>
              <a:t> und weitere Informationen auf </a:t>
            </a:r>
            <a:br>
              <a:rPr lang="de-DE" sz="1600" dirty="0"/>
            </a:br>
            <a:r>
              <a:rPr lang="de-DE" sz="1600" u="sng" dirty="0" err="1"/>
              <a:t>erneuerbarheizen.ch</a:t>
            </a:r>
            <a:endParaRPr lang="de-DE" sz="1600" u="sng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D1A74C2-9BA6-1C49-87D7-A7E0B3DAE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367" y="5727912"/>
            <a:ext cx="733007" cy="73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4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D02B7C5-B525-0847-8658-ABC86151F0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81330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Erneuerbarheizen">
      <a:dk1>
        <a:sysClr val="windowText" lastClr="000000"/>
      </a:dk1>
      <a:lt1>
        <a:sysClr val="window" lastClr="FFFFFF"/>
      </a:lt1>
      <a:dk2>
        <a:srgbClr val="595959"/>
      </a:dk2>
      <a:lt2>
        <a:srgbClr val="B2B2B2"/>
      </a:lt2>
      <a:accent1>
        <a:srgbClr val="E84E0F"/>
      </a:accent1>
      <a:accent2>
        <a:srgbClr val="15934C"/>
      </a:accent2>
      <a:accent3>
        <a:srgbClr val="A05D45"/>
      </a:accent3>
      <a:accent4>
        <a:srgbClr val="F0B327"/>
      </a:accent4>
      <a:accent5>
        <a:srgbClr val="A5B1C2"/>
      </a:accent5>
      <a:accent6>
        <a:srgbClr val="296297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3D8C904D-3F60-4F35-B192-FB9111FD72A5}" vid="{A54D76FA-19F1-45D0-B664-31F46543FE1D}"/>
    </a:ext>
  </a:extLst>
</a:theme>
</file>

<file path=ppt/theme/theme2.xml><?xml version="1.0" encoding="utf-8"?>
<a:theme xmlns:a="http://schemas.openxmlformats.org/drawingml/2006/main" name="Office Theme">
  <a:themeElements>
    <a:clrScheme name="Erneuerbarheizen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E84E0F"/>
      </a:accent1>
      <a:accent2>
        <a:srgbClr val="15934C"/>
      </a:accent2>
      <a:accent3>
        <a:srgbClr val="958E60"/>
      </a:accent3>
      <a:accent4>
        <a:srgbClr val="C47900"/>
      </a:accent4>
      <a:accent5>
        <a:srgbClr val="BA4A70"/>
      </a:accent5>
      <a:accent6>
        <a:srgbClr val="F5A34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rneuerbarheizen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E84E0F"/>
      </a:accent1>
      <a:accent2>
        <a:srgbClr val="15934C"/>
      </a:accent2>
      <a:accent3>
        <a:srgbClr val="958E60"/>
      </a:accent3>
      <a:accent4>
        <a:srgbClr val="C47900"/>
      </a:accent4>
      <a:accent5>
        <a:srgbClr val="BA4A70"/>
      </a:accent5>
      <a:accent6>
        <a:srgbClr val="F5A34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b02936-8a7f-4910-a274-88a9171b7774" xsi:nil="true"/>
    <lcf76f155ced4ddcb4097134ff3c332f xmlns="9ee2ca36-91c6-41a9-a58b-1122ddea49e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A4BBC9DEAAC7D45A618D2D704A1B755" ma:contentTypeVersion="12" ma:contentTypeDescription="Ein neues Dokument erstellen." ma:contentTypeScope="" ma:versionID="829a65f83fd78084b0f9e4a0268b6589">
  <xsd:schema xmlns:xsd="http://www.w3.org/2001/XMLSchema" xmlns:xs="http://www.w3.org/2001/XMLSchema" xmlns:p="http://schemas.microsoft.com/office/2006/metadata/properties" xmlns:ns2="9ee2ca36-91c6-41a9-a58b-1122ddea49e9" xmlns:ns3="0db02936-8a7f-4910-a274-88a9171b7774" targetNamespace="http://schemas.microsoft.com/office/2006/metadata/properties" ma:root="true" ma:fieldsID="b62ef99e7d834cd1020c86870d888a9c" ns2:_="" ns3:_="">
    <xsd:import namespace="9ee2ca36-91c6-41a9-a58b-1122ddea49e9"/>
    <xsd:import namespace="0db02936-8a7f-4910-a274-88a9171b77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2ca36-91c6-41a9-a58b-1122ddea49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e002c82-78e0-4832-a900-6915c396fb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02936-8a7f-4910-a274-88a9171b77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079ccd0-758a-48c2-bf82-ff0d6d6fc2e4}" ma:internalName="TaxCatchAll" ma:showField="CatchAllData" ma:web="0db02936-8a7f-4910-a274-88a9171b77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C9ED21-DD3A-4DD3-AC4A-9AA7BC384DC5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9077d15-72ed-4fec-bcfe-3472729e9195"/>
    <ds:schemaRef ds:uri="http://purl.org/dc/dcmitype/"/>
    <ds:schemaRef ds:uri="http://schemas.microsoft.com/office/2006/metadata/properties"/>
    <ds:schemaRef ds:uri="http://www.w3.org/XML/1998/namespace"/>
    <ds:schemaRef ds:uri="0db02936-8a7f-4910-a274-88a9171b7774"/>
    <ds:schemaRef ds:uri="9ee2ca36-91c6-41a9-a58b-1122ddea49e9"/>
  </ds:schemaRefs>
</ds:datastoreItem>
</file>

<file path=customXml/itemProps2.xml><?xml version="1.0" encoding="utf-8"?>
<ds:datastoreItem xmlns:ds="http://schemas.openxmlformats.org/officeDocument/2006/customXml" ds:itemID="{B9267615-F4CE-4C5B-A148-85CC20CE92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6AFE4E-CF74-48FA-AEFC-6A13B0FB73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2ca36-91c6-41a9-a58b-1122ddea49e9"/>
    <ds:schemaRef ds:uri="0db02936-8a7f-4910-a274-88a9171b7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presentation_arial_de_20210318</Template>
  <TotalTime>0</TotalTime>
  <Words>1055</Words>
  <Application>Microsoft Office PowerPoint</Application>
  <PresentationFormat>Breitbild</PresentationFormat>
  <Paragraphs>178</Paragraphs>
  <Slides>18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Arial,Sans-Serif</vt:lpstr>
      <vt:lpstr>Segoe UI Symbol</vt:lpstr>
      <vt:lpstr>Wingdings</vt:lpstr>
      <vt:lpstr>Benutzerdefiniertes Design</vt:lpstr>
      <vt:lpstr>STWEG-Versammlung</vt:lpstr>
      <vt:lpstr>PowerPoint-Präsentation</vt:lpstr>
      <vt:lpstr>Netto-null CO2-Zielerreichung bis 2050</vt:lpstr>
      <vt:lpstr>Was wollen wir mit «erneuerbar heizen»?</vt:lpstr>
      <vt:lpstr>Viele gute Beispiele für den Heizungsersatz</vt:lpstr>
      <vt:lpstr>Umsetzung und Finanzierung erleichtern</vt:lpstr>
      <vt:lpstr>Umsetzung und Finanzierung erleichtern</vt:lpstr>
      <vt:lpstr>Impulsberatung – was wurde gemacht?</vt:lpstr>
      <vt:lpstr>PowerPoint-Präsentation</vt:lpstr>
      <vt:lpstr>Welche Heizsysteme gibt es?</vt:lpstr>
      <vt:lpstr>Rechnen Sie richtig – die GesamtKosten</vt:lpstr>
      <vt:lpstr>Kostenfaktoren</vt:lpstr>
      <vt:lpstr>Finanzierung Heizungsersatz STWE</vt:lpstr>
      <vt:lpstr>Fazit</vt:lpstr>
      <vt:lpstr>Die 7 Schritte beim Heizungsersatz</vt:lpstr>
      <vt:lpstr>Die 7 Schritte beim Heizungsersatz</vt:lpstr>
      <vt:lpstr>Die 7 Schritte beim Heizungsersatz</vt:lpstr>
      <vt:lpstr>PowerPoint-Präsentation</vt:lpstr>
    </vt:vector>
  </TitlesOfParts>
  <Company>Bundesverwaltung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 Impulsberatung STWEG</dc:title>
  <dc:creator>Moritz Kulawik</dc:creator>
  <cp:lastModifiedBy>Carmen Pfoster</cp:lastModifiedBy>
  <cp:revision>503</cp:revision>
  <cp:lastPrinted>2018-09-06T06:44:02Z</cp:lastPrinted>
  <dcterms:created xsi:type="dcterms:W3CDTF">2021-11-03T14:54:18Z</dcterms:created>
  <dcterms:modified xsi:type="dcterms:W3CDTF">2024-11-22T07:18:05Z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0x0101006A4BBC9DEAAC7D45A618D2D704A1B755</vt:lpwstr>
  </property>
  <property fmtid="{D5CDD505-2E9C-101B-9397-08002B2CF9AE}" pid="3" name="MediaServiceImageTags">
    <vt:lpwstr/>
  </property>
</Properties>
</file>